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59" r:id="rId13"/>
    <p:sldId id="258" r:id="rId14"/>
    <p:sldId id="272" r:id="rId15"/>
    <p:sldId id="273" r:id="rId16"/>
    <p:sldId id="274" r:id="rId17"/>
    <p:sldId id="257" r:id="rId18"/>
    <p:sldId id="269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7E9-0B2E-49DA-921A-A8D100923FB9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0E4124D8-4C6A-4DCE-BCE8-D6672E623B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7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7E9-0B2E-49DA-921A-A8D100923FB9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24D8-4C6A-4DCE-BCE8-D6672E623B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41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7E9-0B2E-49DA-921A-A8D100923FB9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24D8-4C6A-4DCE-BCE8-D6672E623B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78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7E9-0B2E-49DA-921A-A8D100923FB9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24D8-4C6A-4DCE-BCE8-D6672E623B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7E9-0B2E-49DA-921A-A8D100923FB9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24D8-4C6A-4DCE-BCE8-D6672E623B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3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7E9-0B2E-49DA-921A-A8D100923FB9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24D8-4C6A-4DCE-BCE8-D6672E623B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17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7E9-0B2E-49DA-921A-A8D100923FB9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24D8-4C6A-4DCE-BCE8-D6672E623B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3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7E9-0B2E-49DA-921A-A8D100923FB9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24D8-4C6A-4DCE-BCE8-D6672E623B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77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7E9-0B2E-49DA-921A-A8D100923FB9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24D8-4C6A-4DCE-BCE8-D6672E623B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97E9-0B2E-49DA-921A-A8D100923FB9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24D8-4C6A-4DCE-BCE8-D6672E623B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1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730097E9-0B2E-49DA-921A-A8D100923FB9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124D8-4C6A-4DCE-BCE8-D6672E623BA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445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097E9-0B2E-49DA-921A-A8D100923FB9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E4124D8-4C6A-4DCE-BCE8-D6672E623B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04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7086" y="764704"/>
            <a:ext cx="5131296" cy="2205006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Шахматы </a:t>
            </a:r>
            <a:br>
              <a:rPr lang="ru-R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</a:t>
            </a:r>
          </a:p>
        </p:txBody>
      </p:sp>
      <p:pic>
        <p:nvPicPr>
          <p:cNvPr id="4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4464496" cy="3762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1472" y="1714488"/>
            <a:ext cx="82153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dirty="0">
                <a:solidFill>
                  <a:srgbClr val="663300"/>
                </a:solidFill>
              </a:rPr>
              <a:t>Шахом в шахматной партии называется положение на доске, когда король находится под атакой другой фигуры</a:t>
            </a:r>
            <a:r>
              <a:rPr lang="ru-RU" sz="2000" dirty="0">
                <a:solidFill>
                  <a:srgbClr val="663300"/>
                </a:solidFill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ru-RU" sz="2000" dirty="0">
                <a:solidFill>
                  <a:srgbClr val="663300"/>
                </a:solidFill>
              </a:rPr>
              <a:t>Когда игрок делает ход, после которого король противника оказывается на поле, находящемся под ударом какой-либо фигуры, он должен </a:t>
            </a:r>
            <a:r>
              <a:rPr lang="ru-RU" sz="2000" b="1" dirty="0">
                <a:solidFill>
                  <a:srgbClr val="663300"/>
                </a:solidFill>
              </a:rPr>
              <a:t>объявить шах</a:t>
            </a:r>
            <a:r>
              <a:rPr lang="ru-RU" sz="2000" dirty="0">
                <a:solidFill>
                  <a:srgbClr val="663300"/>
                </a:solidFill>
              </a:rPr>
              <a:t>. </a:t>
            </a:r>
          </a:p>
          <a:p>
            <a:pPr marL="342900" indent="-342900" algn="just">
              <a:buAutoNum type="arabicPeriod"/>
            </a:pPr>
            <a:r>
              <a:rPr lang="ru-RU" sz="2000" dirty="0">
                <a:solidFill>
                  <a:srgbClr val="663300"/>
                </a:solidFill>
              </a:rPr>
              <a:t>Когда король оказался под шахом, игрок должен следующим ходом увести своего короля из-под угрозы. Для этого он может применить </a:t>
            </a:r>
            <a:r>
              <a:rPr lang="ru-RU" sz="2000" b="1" dirty="0">
                <a:solidFill>
                  <a:srgbClr val="663300"/>
                </a:solidFill>
              </a:rPr>
              <a:t>один из трех манёвров</a:t>
            </a:r>
            <a:r>
              <a:rPr lang="ru-RU" sz="2000" dirty="0">
                <a:solidFill>
                  <a:srgbClr val="663300"/>
                </a:solidFill>
              </a:rPr>
              <a:t>:</a:t>
            </a:r>
            <a:br>
              <a:rPr lang="ru-RU" sz="2000" dirty="0">
                <a:solidFill>
                  <a:srgbClr val="663300"/>
                </a:solidFill>
              </a:rPr>
            </a:br>
            <a:r>
              <a:rPr lang="ru-RU" sz="2000" dirty="0">
                <a:solidFill>
                  <a:srgbClr val="663300"/>
                </a:solidFill>
              </a:rPr>
              <a:t>- </a:t>
            </a:r>
            <a:r>
              <a:rPr lang="ru-RU" sz="2000" b="1" dirty="0">
                <a:solidFill>
                  <a:srgbClr val="663300"/>
                </a:solidFill>
              </a:rPr>
              <a:t>сделать ход королём на другое поле</a:t>
            </a:r>
            <a:r>
              <a:rPr lang="ru-RU" sz="2000" dirty="0">
                <a:solidFill>
                  <a:srgbClr val="663300"/>
                </a:solidFill>
              </a:rPr>
              <a:t>, не находящееся под атакой; </a:t>
            </a:r>
          </a:p>
          <a:p>
            <a:pPr marL="360000" lvl="2" algn="just"/>
            <a:r>
              <a:rPr lang="ru-RU" sz="2000" dirty="0">
                <a:solidFill>
                  <a:srgbClr val="663300"/>
                </a:solidFill>
              </a:rPr>
              <a:t>- </a:t>
            </a:r>
            <a:r>
              <a:rPr lang="ru-RU" sz="2000" b="1" dirty="0">
                <a:solidFill>
                  <a:srgbClr val="663300"/>
                </a:solidFill>
              </a:rPr>
              <a:t>прикрыть короля</a:t>
            </a:r>
            <a:r>
              <a:rPr lang="ru-RU" sz="2000" dirty="0">
                <a:solidFill>
                  <a:srgbClr val="663300"/>
                </a:solidFill>
              </a:rPr>
              <a:t>, поставив свою фигуру на пути фигуры противника и тем самым «заслонив» короля;</a:t>
            </a:r>
          </a:p>
          <a:p>
            <a:pPr marL="342900" algn="just"/>
            <a:r>
              <a:rPr lang="ru-RU" sz="2000" dirty="0">
                <a:solidFill>
                  <a:srgbClr val="663300"/>
                </a:solidFill>
              </a:rPr>
              <a:t>- </a:t>
            </a:r>
            <a:r>
              <a:rPr lang="ru-RU" sz="2000" b="1" dirty="0">
                <a:solidFill>
                  <a:srgbClr val="663300"/>
                </a:solidFill>
              </a:rPr>
              <a:t>побить фигуру проти</a:t>
            </a:r>
            <a:r>
              <a:rPr lang="ru-RU" sz="2000" dirty="0">
                <a:solidFill>
                  <a:srgbClr val="663300"/>
                </a:solidFill>
              </a:rPr>
              <a:t>вника, угрожающую его королю, если у него есть такая возможность; этот манёвр нельзя применить, если после него король почему-либо опять сразу же окажется под шахом.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82"/>
            </a:avLst>
          </a:prstGeom>
          <a:solidFill>
            <a:srgbClr val="996600">
              <a:alpha val="80784"/>
            </a:srgbClr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26064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Шах королю</a:t>
            </a:r>
          </a:p>
        </p:txBody>
      </p:sp>
      <p:pic>
        <p:nvPicPr>
          <p:cNvPr id="7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s-plokite-st.skole.hr/upload/os-plokite-st/images/newsimg/223/Image/004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285992"/>
            <a:ext cx="4457700" cy="2724151"/>
          </a:xfrm>
          <a:prstGeom prst="rect">
            <a:avLst/>
          </a:prstGeom>
          <a:noFill/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Мат</a:t>
            </a:r>
          </a:p>
        </p:txBody>
      </p:sp>
      <p:pic>
        <p:nvPicPr>
          <p:cNvPr id="6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1914001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663300"/>
                </a:solidFill>
              </a:rPr>
              <a:t>В  бой ты ведёшь деревянную рать,</a:t>
            </a:r>
          </a:p>
          <a:p>
            <a:r>
              <a:rPr lang="ru-RU" sz="2000" dirty="0">
                <a:solidFill>
                  <a:srgbClr val="663300"/>
                </a:solidFill>
              </a:rPr>
              <a:t>ну, а умеешь ли мат объявлять?</a:t>
            </a:r>
          </a:p>
          <a:p>
            <a:r>
              <a:rPr lang="ru-RU" sz="2000" dirty="0">
                <a:solidFill>
                  <a:srgbClr val="663300"/>
                </a:solidFill>
              </a:rPr>
              <a:t>Мат — это шах, при котором, учти ты,</a:t>
            </a:r>
          </a:p>
          <a:p>
            <a:r>
              <a:rPr lang="ru-RU" sz="2000" dirty="0">
                <a:solidFill>
                  <a:srgbClr val="663300"/>
                </a:solidFill>
              </a:rPr>
              <a:t>у короля никакой нет защиты.</a:t>
            </a:r>
          </a:p>
          <a:p>
            <a:r>
              <a:rPr lang="ru-RU" sz="2000" dirty="0">
                <a:solidFill>
                  <a:srgbClr val="663300"/>
                </a:solidFill>
              </a:rPr>
              <a:t>Шах, от которого не отступить,</a:t>
            </a:r>
          </a:p>
          <a:p>
            <a:r>
              <a:rPr lang="ru-RU" sz="2000" dirty="0">
                <a:solidFill>
                  <a:srgbClr val="663300"/>
                </a:solidFill>
              </a:rPr>
              <a:t>шах, от которого нечем закрыться,</a:t>
            </a:r>
          </a:p>
          <a:p>
            <a:r>
              <a:rPr lang="ru-RU" sz="2000" dirty="0">
                <a:solidFill>
                  <a:srgbClr val="663300"/>
                </a:solidFill>
              </a:rPr>
              <a:t>нечем фигуру грозящую сбить,</a:t>
            </a:r>
          </a:p>
          <a:p>
            <a:r>
              <a:rPr lang="ru-RU" sz="2000" dirty="0">
                <a:solidFill>
                  <a:srgbClr val="663300"/>
                </a:solidFill>
              </a:rPr>
              <a:t>и с поражением нужно смириться.</a:t>
            </a:r>
          </a:p>
          <a:p>
            <a:r>
              <a:rPr lang="ru-RU" sz="2000" b="1" dirty="0">
                <a:solidFill>
                  <a:srgbClr val="663300"/>
                </a:solidFill>
              </a:rPr>
              <a:t>Мат — торжество атакующих сил,</a:t>
            </a:r>
          </a:p>
          <a:p>
            <a:r>
              <a:rPr lang="ru-RU" sz="2000" b="1" dirty="0">
                <a:solidFill>
                  <a:srgbClr val="663300"/>
                </a:solidFill>
              </a:rPr>
              <a:t>мат — цель игры, мат — сраженья конец.</a:t>
            </a:r>
          </a:p>
          <a:p>
            <a:r>
              <a:rPr lang="ru-RU" sz="2000" b="1" dirty="0">
                <a:solidFill>
                  <a:srgbClr val="663300"/>
                </a:solidFill>
              </a:rPr>
              <a:t>ЕСЛИ ДАЛ МАТ, ЗНАЧИТ ТЫ ПОБЕДИ</a:t>
            </a:r>
          </a:p>
          <a:p>
            <a:r>
              <a:rPr lang="ru-RU" sz="2000" b="1" dirty="0">
                <a:solidFill>
                  <a:srgbClr val="663300"/>
                </a:solidFill>
              </a:rPr>
              <a:t>ЗНАЧИТ, ТЫ МОЛОДЕЦ!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857232"/>
            <a:ext cx="5488330" cy="5429288"/>
          </a:xfrm>
          <a:prstGeom prst="rect">
            <a:avLst/>
          </a:prstGeom>
          <a:noFill/>
        </p:spPr>
      </p:pic>
      <p:pic>
        <p:nvPicPr>
          <p:cNvPr id="6" name="Picture 6" descr="C:\Documents and Settings\Admin\Рабочий стол\книги шахматы\фигуры для ИД\король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714488"/>
            <a:ext cx="505463" cy="500066"/>
          </a:xfrm>
          <a:prstGeom prst="rect">
            <a:avLst/>
          </a:prstGeom>
          <a:noFill/>
        </p:spPr>
      </p:pic>
      <p:pic>
        <p:nvPicPr>
          <p:cNvPr id="7" name="Picture 5" descr="C:\Documents and Settings\Admin\Рабочий стол\книги шахматы\фигуры для ИД\король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14810" y="3000372"/>
            <a:ext cx="510565" cy="5000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5984" y="0"/>
            <a:ext cx="3690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Почему ничья?</a:t>
            </a:r>
          </a:p>
        </p:txBody>
      </p:sp>
      <p:pic>
        <p:nvPicPr>
          <p:cNvPr id="9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332656"/>
            <a:ext cx="1271490" cy="107157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5488330" cy="5429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0"/>
            <a:ext cx="6006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Игра «Съешь клубничку»</a:t>
            </a:r>
          </a:p>
        </p:txBody>
      </p:sp>
      <p:pic>
        <p:nvPicPr>
          <p:cNvPr id="2051" name="Picture 3" descr="C:\Documents and Settings\Admin\Рабочий стол\клубнич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142984"/>
            <a:ext cx="1238258" cy="928694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гриб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5000636"/>
            <a:ext cx="659428" cy="642942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гриб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3857628"/>
            <a:ext cx="488956" cy="546859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гриб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572140"/>
            <a:ext cx="642942" cy="642942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гриб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5072074"/>
            <a:ext cx="605794" cy="571504"/>
          </a:xfrm>
          <a:prstGeom prst="rect">
            <a:avLst/>
          </a:prstGeom>
          <a:noFill/>
        </p:spPr>
      </p:pic>
      <p:pic>
        <p:nvPicPr>
          <p:cNvPr id="15" name="Picture 4" descr="C:\Documents and Settings\Admin\Рабочий стол\книги шахматы\фигуры для ИД\ладья чё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5715016"/>
            <a:ext cx="428628" cy="503959"/>
          </a:xfrm>
          <a:prstGeom prst="rect">
            <a:avLst/>
          </a:prstGeom>
          <a:noFill/>
        </p:spPr>
      </p:pic>
      <p:pic>
        <p:nvPicPr>
          <p:cNvPr id="16" name="Picture 2" descr="C:\Documents and Settings\Admin\Рабочий стол\гриб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5000636"/>
            <a:ext cx="659428" cy="642942"/>
          </a:xfrm>
          <a:prstGeom prst="rect">
            <a:avLst/>
          </a:prstGeom>
          <a:noFill/>
        </p:spPr>
      </p:pic>
      <p:pic>
        <p:nvPicPr>
          <p:cNvPr id="17" name="Picture 2" descr="C:\Documents and Settings\Admin\Рабочий стол\гриб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500306"/>
            <a:ext cx="659428" cy="642942"/>
          </a:xfrm>
          <a:prstGeom prst="rect">
            <a:avLst/>
          </a:prstGeom>
          <a:noFill/>
        </p:spPr>
      </p:pic>
      <p:pic>
        <p:nvPicPr>
          <p:cNvPr id="18" name="Picture 2" descr="C:\Documents and Settings\Admin\Рабочий стол\гриб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214422"/>
            <a:ext cx="659428" cy="642942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гриб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143248"/>
            <a:ext cx="659428" cy="642942"/>
          </a:xfrm>
          <a:prstGeom prst="rect">
            <a:avLst/>
          </a:prstGeom>
          <a:noFill/>
        </p:spPr>
      </p:pic>
      <p:pic>
        <p:nvPicPr>
          <p:cNvPr id="20" name="Picture 4" descr="C:\Documents and Settings\Admin\Рабочий стол\гриб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429132"/>
            <a:ext cx="642942" cy="642942"/>
          </a:xfrm>
          <a:prstGeom prst="rect">
            <a:avLst/>
          </a:prstGeom>
          <a:noFill/>
        </p:spPr>
      </p:pic>
      <p:pic>
        <p:nvPicPr>
          <p:cNvPr id="21" name="Picture 4" descr="C:\Documents and Settings\Admin\Рабочий стол\гриб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786190"/>
            <a:ext cx="642942" cy="642942"/>
          </a:xfrm>
          <a:prstGeom prst="rect">
            <a:avLst/>
          </a:prstGeom>
          <a:noFill/>
        </p:spPr>
      </p:pic>
      <p:pic>
        <p:nvPicPr>
          <p:cNvPr id="22" name="Picture 4" descr="C:\Documents and Settings\Admin\Рабочий стол\гриб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928802"/>
            <a:ext cx="642942" cy="642942"/>
          </a:xfrm>
          <a:prstGeom prst="rect">
            <a:avLst/>
          </a:prstGeom>
          <a:noFill/>
        </p:spPr>
      </p:pic>
      <p:pic>
        <p:nvPicPr>
          <p:cNvPr id="23" name="Picture 5" descr="C:\Documents and Settings\Admin\Рабочий стол\гриб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571744"/>
            <a:ext cx="605794" cy="571504"/>
          </a:xfrm>
          <a:prstGeom prst="rect">
            <a:avLst/>
          </a:prstGeom>
          <a:noFill/>
        </p:spPr>
      </p:pic>
      <p:pic>
        <p:nvPicPr>
          <p:cNvPr id="25" name="Picture 5" descr="C:\Documents and Settings\Admin\Рабочий стол\гриб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3786190"/>
            <a:ext cx="605794" cy="571504"/>
          </a:xfrm>
          <a:prstGeom prst="rect">
            <a:avLst/>
          </a:prstGeom>
          <a:noFill/>
        </p:spPr>
      </p:pic>
      <p:pic>
        <p:nvPicPr>
          <p:cNvPr id="26" name="Picture 3" descr="C:\Documents and Settings\Admin\Рабочий стол\гриб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928802"/>
            <a:ext cx="488956" cy="546859"/>
          </a:xfrm>
          <a:prstGeom prst="rect">
            <a:avLst/>
          </a:prstGeom>
          <a:noFill/>
        </p:spPr>
      </p:pic>
      <p:pic>
        <p:nvPicPr>
          <p:cNvPr id="27" name="Picture 3" descr="C:\Documents and Settings\Admin\Рабочий стол\гриб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571744"/>
            <a:ext cx="488956" cy="546859"/>
          </a:xfrm>
          <a:prstGeom prst="rect">
            <a:avLst/>
          </a:prstGeom>
          <a:noFill/>
        </p:spPr>
      </p:pic>
      <p:pic>
        <p:nvPicPr>
          <p:cNvPr id="28" name="Picture 3" descr="C:\Documents and Settings\Admin\Рабочий стол\гриб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3786190"/>
            <a:ext cx="488956" cy="546859"/>
          </a:xfrm>
          <a:prstGeom prst="rect">
            <a:avLst/>
          </a:prstGeom>
          <a:noFill/>
        </p:spPr>
      </p:pic>
      <p:pic>
        <p:nvPicPr>
          <p:cNvPr id="29" name="Picture 3" descr="C:\Documents and Settings\Admin\Рабочий стол\гриб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3214686"/>
            <a:ext cx="488956" cy="546859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1857356" y="642918"/>
            <a:ext cx="4912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Нарисуй путь ладьи до клубнички, минуя грибы</a:t>
            </a:r>
          </a:p>
        </p:txBody>
      </p:sp>
      <p:pic>
        <p:nvPicPr>
          <p:cNvPr id="24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260648"/>
            <a:ext cx="1271490" cy="107157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Мат в один ход</a:t>
            </a:r>
          </a:p>
        </p:txBody>
      </p:sp>
      <p:pic>
        <p:nvPicPr>
          <p:cNvPr id="2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pic>
        <p:nvPicPr>
          <p:cNvPr id="3074" name="Picture 2" descr="Шахматы для самых маленьких - i_4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3116"/>
            <a:ext cx="3457575" cy="34671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071538" y="1214422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96600"/>
                </a:solidFill>
              </a:rPr>
              <a:t>Поставь мат черному Королю в один ход.</a:t>
            </a:r>
          </a:p>
        </p:txBody>
      </p:sp>
      <p:pic>
        <p:nvPicPr>
          <p:cNvPr id="3076" name="Picture 4" descr="Шахматы для самых маленьких - i_48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143116"/>
            <a:ext cx="3448050" cy="347662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1714480" y="5857892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</a:rPr>
              <a:t>1. b7</a:t>
            </a:r>
            <a:r>
              <a:rPr lang="ru-RU" sz="2400" b="1" dirty="0">
                <a:solidFill>
                  <a:srgbClr val="996600"/>
                </a:solidFill>
              </a:rPr>
              <a:t>Х.</a:t>
            </a:r>
            <a:endParaRPr lang="ru-RU" sz="2400" dirty="0">
              <a:solidFill>
                <a:srgbClr val="9966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57884" y="5786454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96600"/>
                </a:solidFill>
              </a:rPr>
              <a:t>1.♘с7Х.</a:t>
            </a:r>
            <a:endParaRPr lang="ru-RU" sz="2400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Мат в один ход</a:t>
            </a:r>
          </a:p>
        </p:txBody>
      </p:sp>
      <p:pic>
        <p:nvPicPr>
          <p:cNvPr id="2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071538" y="1214422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96600"/>
                </a:solidFill>
              </a:rPr>
              <a:t>Поставь мат черному Королю в один ход.</a:t>
            </a:r>
          </a:p>
        </p:txBody>
      </p:sp>
      <p:pic>
        <p:nvPicPr>
          <p:cNvPr id="20482" name="Picture 2" descr="Шахматы для самых маленьких - i_4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00240"/>
            <a:ext cx="3419475" cy="3495675"/>
          </a:xfrm>
          <a:prstGeom prst="rect">
            <a:avLst/>
          </a:prstGeom>
          <a:noFill/>
        </p:spPr>
      </p:pic>
      <p:pic>
        <p:nvPicPr>
          <p:cNvPr id="20484" name="Picture 4" descr="Шахматы для самых маленьких - i_49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071678"/>
            <a:ext cx="3486150" cy="348615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3108" y="5643578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96600"/>
                </a:solidFill>
              </a:rPr>
              <a:t>1. с7Х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5715016"/>
            <a:ext cx="1266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96600"/>
                </a:solidFill>
              </a:rPr>
              <a:t>1.♔с7Х.</a:t>
            </a:r>
            <a:endParaRPr lang="ru-RU" sz="2400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  <a:ln>
            <a:solidFill>
              <a:srgbClr val="99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Мат в один ход</a:t>
            </a:r>
          </a:p>
        </p:txBody>
      </p:sp>
      <p:pic>
        <p:nvPicPr>
          <p:cNvPr id="2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071538" y="1214422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96600"/>
                </a:solidFill>
              </a:rPr>
              <a:t>Поставь мат черному Королю в один ход.</a:t>
            </a:r>
          </a:p>
        </p:txBody>
      </p:sp>
      <p:pic>
        <p:nvPicPr>
          <p:cNvPr id="21506" name="Picture 2" descr="Шахматы для самых маленьких - i_4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928802"/>
            <a:ext cx="3429000" cy="3476626"/>
          </a:xfrm>
          <a:prstGeom prst="rect">
            <a:avLst/>
          </a:prstGeom>
          <a:noFill/>
        </p:spPr>
      </p:pic>
      <p:pic>
        <p:nvPicPr>
          <p:cNvPr id="21508" name="Picture 4" descr="Шахматы для самых маленьких - i_49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928802"/>
            <a:ext cx="3400425" cy="35052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71670" y="5715016"/>
            <a:ext cx="130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</a:rPr>
              <a:t>1.♔b1</a:t>
            </a:r>
            <a:r>
              <a:rPr lang="ru-RU" sz="2400" b="1" dirty="0">
                <a:solidFill>
                  <a:srgbClr val="996600"/>
                </a:solidFill>
              </a:rPr>
              <a:t>Х.</a:t>
            </a:r>
            <a:endParaRPr lang="ru-RU" sz="2400" dirty="0">
              <a:solidFill>
                <a:srgbClr val="9966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43636" y="5715016"/>
            <a:ext cx="1294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</a:rPr>
              <a:t>1.♔b</a:t>
            </a:r>
            <a:r>
              <a:rPr lang="ru-RU" sz="2400" b="1" dirty="0">
                <a:solidFill>
                  <a:srgbClr val="996600"/>
                </a:solidFill>
              </a:rPr>
              <a:t>ЗХ.</a:t>
            </a:r>
            <a:endParaRPr lang="ru-RU" sz="2400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12"/>
            <a:ext cx="5488330" cy="5429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5984" y="0"/>
            <a:ext cx="3588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Мат в три хода</a:t>
            </a:r>
          </a:p>
        </p:txBody>
      </p:sp>
      <p:pic>
        <p:nvPicPr>
          <p:cNvPr id="15" name="Picture 5" descr="C:\Documents and Settings\Admin\Рабочий стол\книги шахматы\фигуры для ИД\король б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85984" y="2928934"/>
            <a:ext cx="510565" cy="500066"/>
          </a:xfrm>
          <a:prstGeom prst="rect">
            <a:avLst/>
          </a:prstGeom>
          <a:noFill/>
        </p:spPr>
      </p:pic>
      <p:pic>
        <p:nvPicPr>
          <p:cNvPr id="16" name="Picture 6" descr="C:\Documents and Settings\Admin\Рабочий стол\книги шахматы\фигуры для ИД\король чё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643050"/>
            <a:ext cx="505463" cy="500066"/>
          </a:xfrm>
          <a:prstGeom prst="rect">
            <a:avLst/>
          </a:prstGeom>
          <a:noFill/>
        </p:spPr>
      </p:pic>
      <p:pic>
        <p:nvPicPr>
          <p:cNvPr id="8" name="Picture 4" descr="C:\Documents and Settings\Admin\Рабочий стол\книги шахматы\фигуры для ИД\слон бе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000372"/>
            <a:ext cx="500066" cy="517486"/>
          </a:xfrm>
          <a:prstGeom prst="rect">
            <a:avLst/>
          </a:prstGeom>
          <a:noFill/>
        </p:spPr>
      </p:pic>
      <p:pic>
        <p:nvPicPr>
          <p:cNvPr id="9" name="Picture 4" descr="C:\Documents and Settings\Admin\Рабочий стол\книги шахматы\фигуры для ИД\слон бе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000372"/>
            <a:ext cx="500066" cy="5174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28794" y="642918"/>
            <a:ext cx="4194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Поставь мат чёрному королю в три хода.</a:t>
            </a:r>
          </a:p>
          <a:p>
            <a:pPr algn="ctr"/>
            <a:r>
              <a:rPr lang="ru-RU" dirty="0"/>
              <a:t>Первыми ходят белые.</a:t>
            </a:r>
          </a:p>
        </p:txBody>
      </p:sp>
      <p:pic>
        <p:nvPicPr>
          <p:cNvPr id="10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404664"/>
            <a:ext cx="1271490" cy="107157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Admin\Мои документы\Мои рисунки\2015-04 (апр)\сканирование00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188640"/>
            <a:ext cx="4876826" cy="605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Admin\Мои документы\Мои рисунки\2015-04 (апр)\сканирование00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5544616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512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Основные Правила игры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1000108"/>
            <a:ext cx="8215369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На одном шахматном поле может стоять только одна шахматная фигура.</a:t>
            </a:r>
          </a:p>
          <a:p>
            <a:pPr marL="342900" indent="-342900" algn="ctr"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«Взять» фигуру соперника – значит убрать её с доски, а на её место поставить свою фигуру.</a:t>
            </a:r>
          </a:p>
          <a:p>
            <a:pPr marL="342900" indent="-342900" algn="ctr">
              <a:buAutoNum type="arabicPeriod"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Тронул – ходи.</a:t>
            </a:r>
            <a:endParaRPr lang="ru-RU" sz="2400" b="1" dirty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1026" name="Picture 2" descr="C:\Documents and Settings\Admin\Рабочий стол\32212972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86058"/>
            <a:ext cx="5378570" cy="4214842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356992"/>
            <a:ext cx="1271490" cy="107157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Admin\Мои документы\Мои рисунки\2015-04 (апр)\сканирование00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5544615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Admin\Мои документы\Мои рисунки\2015-04 (апр)\сканирование0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54461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5993810" cy="5929330"/>
          </a:xfrm>
          <a:prstGeom prst="rect">
            <a:avLst/>
          </a:prstGeom>
          <a:noFill/>
        </p:spPr>
      </p:pic>
      <p:pic>
        <p:nvPicPr>
          <p:cNvPr id="2" name="Picture 2" descr="C:\Documents and Settings\Admin\Рабочий стол\диагональ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857232"/>
            <a:ext cx="6072230" cy="600076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горизонта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142984"/>
            <a:ext cx="5643601" cy="670357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вертика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643042" y="1142984"/>
            <a:ext cx="681106" cy="53578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0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Расстановка фигур</a:t>
            </a:r>
          </a:p>
        </p:txBody>
      </p:sp>
      <p:pic>
        <p:nvPicPr>
          <p:cNvPr id="2053" name="Picture 5" descr="C:\Documents and Settings\Admin\Рабочий стол\книги шахматы\фигуры для ИД\король бел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857620" y="6000768"/>
            <a:ext cx="571504" cy="559752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книги шахматы\фигуры для ИД\король чё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1214422"/>
            <a:ext cx="577672" cy="571504"/>
          </a:xfrm>
          <a:prstGeom prst="rect">
            <a:avLst/>
          </a:prstGeom>
          <a:noFill/>
        </p:spPr>
      </p:pic>
      <p:pic>
        <p:nvPicPr>
          <p:cNvPr id="13" name="Picture 5" descr="C:\Documents and Settings\Admin\Рабочий стол\книги шахматы\фигуры для ИД\ферзь чё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285860"/>
            <a:ext cx="500066" cy="465584"/>
          </a:xfrm>
          <a:prstGeom prst="rect">
            <a:avLst/>
          </a:prstGeom>
          <a:noFill/>
        </p:spPr>
      </p:pic>
      <p:pic>
        <p:nvPicPr>
          <p:cNvPr id="14" name="Picture 4" descr="C:\Documents and Settings\Admin\Рабочий стол\книги шахматы\фигуры для ИД\ферзь бел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572000" y="6072206"/>
            <a:ext cx="500066" cy="470024"/>
          </a:xfrm>
          <a:prstGeom prst="rect">
            <a:avLst/>
          </a:prstGeom>
          <a:noFill/>
        </p:spPr>
      </p:pic>
      <p:pic>
        <p:nvPicPr>
          <p:cNvPr id="15" name="Picture 4" descr="C:\Documents and Settings\Admin\Рабочий стол\книги шахматы\фигуры для ИД\ладья чёр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7356" y="1285860"/>
            <a:ext cx="428628" cy="503960"/>
          </a:xfrm>
          <a:prstGeom prst="rect">
            <a:avLst/>
          </a:prstGeom>
          <a:noFill/>
        </p:spPr>
      </p:pic>
      <p:pic>
        <p:nvPicPr>
          <p:cNvPr id="16" name="Picture 5" descr="C:\Documents and Settings\Admin\Рабочий стол\книги шахматы\фигуры для ИД\ладья бел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56" y="6072206"/>
            <a:ext cx="428628" cy="493892"/>
          </a:xfrm>
          <a:prstGeom prst="rect">
            <a:avLst/>
          </a:prstGeom>
          <a:noFill/>
        </p:spPr>
      </p:pic>
      <p:pic>
        <p:nvPicPr>
          <p:cNvPr id="17" name="Picture 2" descr="C:\Documents and Settings\Admin\Рабочий стол\книги шахматы\фигуры для ИД\конь чёр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0298" y="1285860"/>
            <a:ext cx="507259" cy="500066"/>
          </a:xfrm>
          <a:prstGeom prst="rect">
            <a:avLst/>
          </a:prstGeom>
          <a:noFill/>
        </p:spPr>
      </p:pic>
      <p:pic>
        <p:nvPicPr>
          <p:cNvPr id="18" name="Picture 3" descr="C:\Documents and Settings\Admin\Рабочий стол\книги шахматы\фигуры для ИД\конь бел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298" y="6075705"/>
            <a:ext cx="500066" cy="496567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1857356" y="1928802"/>
            <a:ext cx="430813" cy="571504"/>
          </a:xfrm>
          <a:prstGeom prst="rect">
            <a:avLst/>
          </a:prstGeom>
          <a:noFill/>
        </p:spPr>
      </p:pic>
      <p:pic>
        <p:nvPicPr>
          <p:cNvPr id="20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1785918" y="5357826"/>
            <a:ext cx="428628" cy="552159"/>
          </a:xfrm>
          <a:prstGeom prst="rect">
            <a:avLst/>
          </a:prstGeom>
          <a:noFill/>
        </p:spPr>
      </p:pic>
      <p:pic>
        <p:nvPicPr>
          <p:cNvPr id="21" name="Picture 4" descr="C:\Documents and Settings\Admin\Рабочий стол\книги шахматы\фигуры для ИД\ладья чёр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43702" y="1285860"/>
            <a:ext cx="428628" cy="503960"/>
          </a:xfrm>
          <a:prstGeom prst="rect">
            <a:avLst/>
          </a:prstGeom>
          <a:noFill/>
        </p:spPr>
      </p:pic>
      <p:pic>
        <p:nvPicPr>
          <p:cNvPr id="22" name="Picture 2" descr="C:\Documents and Settings\Admin\Рабочий стол\книги шахматы\фигуры для ИД\конь чёр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29322" y="1285860"/>
            <a:ext cx="507259" cy="500066"/>
          </a:xfrm>
          <a:prstGeom prst="rect">
            <a:avLst/>
          </a:prstGeom>
          <a:noFill/>
        </p:spPr>
      </p:pic>
      <p:pic>
        <p:nvPicPr>
          <p:cNvPr id="23" name="Picture 5" descr="C:\Documents and Settings\Admin\Рабочий стол\книги шахматы\фигуры для ИД\слон чёр 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14678" y="1285860"/>
            <a:ext cx="478937" cy="500066"/>
          </a:xfrm>
          <a:prstGeom prst="rect">
            <a:avLst/>
          </a:prstGeom>
          <a:noFill/>
        </p:spPr>
      </p:pic>
      <p:pic>
        <p:nvPicPr>
          <p:cNvPr id="24" name="Picture 4" descr="C:\Documents and Settings\Admin\Рабочий стол\книги шахматы\фигуры для ИД\слон бел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14678" y="6072206"/>
            <a:ext cx="500066" cy="517486"/>
          </a:xfrm>
          <a:prstGeom prst="rect">
            <a:avLst/>
          </a:prstGeom>
          <a:noFill/>
        </p:spPr>
      </p:pic>
      <p:pic>
        <p:nvPicPr>
          <p:cNvPr id="25" name="Picture 5" descr="C:\Documents and Settings\Admin\Рабочий стол\книги шахматы\фигуры для ИД\слон чёр 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86380" y="1285860"/>
            <a:ext cx="478937" cy="500066"/>
          </a:xfrm>
          <a:prstGeom prst="rect">
            <a:avLst/>
          </a:prstGeom>
          <a:noFill/>
        </p:spPr>
      </p:pic>
      <p:pic>
        <p:nvPicPr>
          <p:cNvPr id="26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2500298" y="1928802"/>
            <a:ext cx="430813" cy="571504"/>
          </a:xfrm>
          <a:prstGeom prst="rect">
            <a:avLst/>
          </a:prstGeom>
          <a:noFill/>
        </p:spPr>
      </p:pic>
      <p:pic>
        <p:nvPicPr>
          <p:cNvPr id="27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3214678" y="1928802"/>
            <a:ext cx="430813" cy="571504"/>
          </a:xfrm>
          <a:prstGeom prst="rect">
            <a:avLst/>
          </a:prstGeom>
          <a:noFill/>
        </p:spPr>
      </p:pic>
      <p:pic>
        <p:nvPicPr>
          <p:cNvPr id="28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3929058" y="1928802"/>
            <a:ext cx="430813" cy="571504"/>
          </a:xfrm>
          <a:prstGeom prst="rect">
            <a:avLst/>
          </a:prstGeom>
          <a:noFill/>
        </p:spPr>
      </p:pic>
      <p:pic>
        <p:nvPicPr>
          <p:cNvPr id="29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4572000" y="1928802"/>
            <a:ext cx="430813" cy="571504"/>
          </a:xfrm>
          <a:prstGeom prst="rect">
            <a:avLst/>
          </a:prstGeom>
          <a:noFill/>
        </p:spPr>
      </p:pic>
      <p:pic>
        <p:nvPicPr>
          <p:cNvPr id="30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5286380" y="1928802"/>
            <a:ext cx="430813" cy="571504"/>
          </a:xfrm>
          <a:prstGeom prst="rect">
            <a:avLst/>
          </a:prstGeom>
          <a:noFill/>
        </p:spPr>
      </p:pic>
      <p:pic>
        <p:nvPicPr>
          <p:cNvPr id="31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6000760" y="1928802"/>
            <a:ext cx="430813" cy="571504"/>
          </a:xfrm>
          <a:prstGeom prst="rect">
            <a:avLst/>
          </a:prstGeom>
          <a:noFill/>
        </p:spPr>
      </p:pic>
      <p:pic>
        <p:nvPicPr>
          <p:cNvPr id="32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6715140" y="1928802"/>
            <a:ext cx="430813" cy="571504"/>
          </a:xfrm>
          <a:prstGeom prst="rect">
            <a:avLst/>
          </a:prstGeom>
          <a:noFill/>
        </p:spPr>
      </p:pic>
      <p:pic>
        <p:nvPicPr>
          <p:cNvPr id="33" name="Picture 5" descr="C:\Documents and Settings\Admin\Рабочий стол\книги шахматы\фигуры для ИД\ладья бел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6072206"/>
            <a:ext cx="428628" cy="493892"/>
          </a:xfrm>
          <a:prstGeom prst="rect">
            <a:avLst/>
          </a:prstGeom>
          <a:noFill/>
        </p:spPr>
      </p:pic>
      <p:pic>
        <p:nvPicPr>
          <p:cNvPr id="34" name="Picture 4" descr="C:\Documents and Settings\Admin\Рабочий стол\книги шахматы\фигуры для ИД\слон бел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86380" y="6072206"/>
            <a:ext cx="500066" cy="517486"/>
          </a:xfrm>
          <a:prstGeom prst="rect">
            <a:avLst/>
          </a:prstGeom>
          <a:noFill/>
        </p:spPr>
      </p:pic>
      <p:pic>
        <p:nvPicPr>
          <p:cNvPr id="35" name="Picture 3" descr="C:\Documents and Settings\Admin\Рабочий стол\книги шахматы\фигуры для ИД\конь бел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29322" y="6072206"/>
            <a:ext cx="500066" cy="496567"/>
          </a:xfrm>
          <a:prstGeom prst="rect">
            <a:avLst/>
          </a:prstGeom>
          <a:noFill/>
        </p:spPr>
      </p:pic>
      <p:pic>
        <p:nvPicPr>
          <p:cNvPr id="36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2571736" y="5357826"/>
            <a:ext cx="428628" cy="552159"/>
          </a:xfrm>
          <a:prstGeom prst="rect">
            <a:avLst/>
          </a:prstGeom>
          <a:noFill/>
        </p:spPr>
      </p:pic>
      <p:pic>
        <p:nvPicPr>
          <p:cNvPr id="37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214678" y="5357826"/>
            <a:ext cx="428628" cy="552159"/>
          </a:xfrm>
          <a:prstGeom prst="rect">
            <a:avLst/>
          </a:prstGeom>
          <a:noFill/>
        </p:spPr>
      </p:pic>
      <p:pic>
        <p:nvPicPr>
          <p:cNvPr id="38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3929058" y="5357826"/>
            <a:ext cx="428628" cy="552159"/>
          </a:xfrm>
          <a:prstGeom prst="rect">
            <a:avLst/>
          </a:prstGeom>
          <a:noFill/>
        </p:spPr>
      </p:pic>
      <p:pic>
        <p:nvPicPr>
          <p:cNvPr id="39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4572000" y="5357826"/>
            <a:ext cx="428628" cy="552159"/>
          </a:xfrm>
          <a:prstGeom prst="rect">
            <a:avLst/>
          </a:prstGeom>
          <a:noFill/>
        </p:spPr>
      </p:pic>
      <p:pic>
        <p:nvPicPr>
          <p:cNvPr id="40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5286380" y="5357826"/>
            <a:ext cx="428628" cy="552159"/>
          </a:xfrm>
          <a:prstGeom prst="rect">
            <a:avLst/>
          </a:prstGeom>
          <a:noFill/>
        </p:spPr>
      </p:pic>
      <p:pic>
        <p:nvPicPr>
          <p:cNvPr id="41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6000760" y="5357826"/>
            <a:ext cx="428628" cy="552159"/>
          </a:xfrm>
          <a:prstGeom prst="rect">
            <a:avLst/>
          </a:prstGeom>
          <a:noFill/>
        </p:spPr>
      </p:pic>
      <p:pic>
        <p:nvPicPr>
          <p:cNvPr id="42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6715140" y="5357826"/>
            <a:ext cx="428628" cy="552159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>
            <a:off x="2361555" y="2967335"/>
            <a:ext cx="3915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горизонталь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643174" y="3000372"/>
            <a:ext cx="3284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вертикаль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2500298" y="3071810"/>
            <a:ext cx="3350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диагональ</a:t>
            </a:r>
          </a:p>
        </p:txBody>
      </p:sp>
      <p:pic>
        <p:nvPicPr>
          <p:cNvPr id="43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68344" y="3284984"/>
            <a:ext cx="1271490" cy="1071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5" grpId="0"/>
      <p:bldP spid="45" grpId="1"/>
      <p:bldP spid="46" grpId="0"/>
      <p:bldP spid="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736"/>
            <a:ext cx="4572031" cy="45228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6314" y="285728"/>
            <a:ext cx="3214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Король</a:t>
            </a:r>
          </a:p>
        </p:txBody>
      </p:sp>
      <p:pic>
        <p:nvPicPr>
          <p:cNvPr id="2050" name="Picture 2" descr="C:\Documents and Settings\Admin\Рабочий стол\шахматные фигуры\король белый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261E1"/>
              </a:clrFrom>
              <a:clrTo>
                <a:srgbClr val="626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214422"/>
            <a:ext cx="2130855" cy="3929090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шахматные фигуры\король чёрный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143127" cy="414338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книги шахматы\фигуры для ИД\король бе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15074" y="5286388"/>
            <a:ext cx="419202" cy="410582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книги шахматы\фигуры для ИД\король чё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643050"/>
            <a:ext cx="433254" cy="42862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8596" y="6072206"/>
            <a:ext cx="731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Это самая главная фигура, все остальные фигуры работают на её защиту</a:t>
            </a:r>
          </a:p>
        </p:txBody>
      </p:sp>
      <p:pic>
        <p:nvPicPr>
          <p:cNvPr id="10" name="Picture 6" descr="C:\Documents and Settings\Admin\Рабочий стол\книги шахматы\фигуры для ИД\король чё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214686"/>
            <a:ext cx="433254" cy="428628"/>
          </a:xfrm>
          <a:prstGeom prst="rect">
            <a:avLst/>
          </a:prstGeom>
          <a:noFill/>
        </p:spPr>
      </p:pic>
      <p:cxnSp>
        <p:nvCxnSpPr>
          <p:cNvPr id="16" name="Прямая со стрелкой 15"/>
          <p:cNvCxnSpPr/>
          <p:nvPr/>
        </p:nvCxnSpPr>
        <p:spPr>
          <a:xfrm rot="5400000" flipH="1" flipV="1">
            <a:off x="6286512" y="3000372"/>
            <a:ext cx="285752" cy="15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1"/>
          </p:cNvCxnSpPr>
          <p:nvPr/>
        </p:nvCxnSpPr>
        <p:spPr>
          <a:xfrm rot="10800000">
            <a:off x="5857884" y="3429000"/>
            <a:ext cx="357190" cy="15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6287306" y="3856834"/>
            <a:ext cx="285752" cy="15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3"/>
          </p:cNvCxnSpPr>
          <p:nvPr/>
        </p:nvCxnSpPr>
        <p:spPr>
          <a:xfrm>
            <a:off x="6648328" y="3429000"/>
            <a:ext cx="281126" cy="15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 flipH="1" flipV="1">
            <a:off x="6634178" y="3009896"/>
            <a:ext cx="224632" cy="20558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5929322" y="3000372"/>
            <a:ext cx="285752" cy="21431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5929322" y="3643314"/>
            <a:ext cx="285752" cy="21431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6643702" y="3643314"/>
            <a:ext cx="214314" cy="21431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736"/>
            <a:ext cx="4572031" cy="4522846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>
            <a:stCxn id="11" idx="3"/>
          </p:cNvCxnSpPr>
          <p:nvPr/>
        </p:nvCxnSpPr>
        <p:spPr>
          <a:xfrm flipV="1">
            <a:off x="6715140" y="3429000"/>
            <a:ext cx="1285884" cy="18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6715140" y="3429000"/>
            <a:ext cx="714380" cy="18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786314" y="285728"/>
            <a:ext cx="3214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ферзь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6072206"/>
            <a:ext cx="279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Это самая сильная фигура.</a:t>
            </a:r>
          </a:p>
        </p:txBody>
      </p:sp>
      <p:pic>
        <p:nvPicPr>
          <p:cNvPr id="3074" name="Picture 2" descr="C:\Documents and Settings\Admin\Рабочий стол\шахматные фигуры\ферзь чёрный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714488"/>
            <a:ext cx="1928826" cy="3729063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шахматные фигуры\ферзь белый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6261E1"/>
              </a:clrFrom>
              <a:clrTo>
                <a:srgbClr val="626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714356"/>
            <a:ext cx="1937142" cy="357190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книги шахматы\фигуры для ИД\ферзь бе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215074" y="5214950"/>
            <a:ext cx="500066" cy="470024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книги шахматы\фигуры для ИД\ферзь чё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643050"/>
            <a:ext cx="500066" cy="465584"/>
          </a:xfrm>
          <a:prstGeom prst="rect">
            <a:avLst/>
          </a:prstGeom>
          <a:noFill/>
        </p:spPr>
      </p:pic>
      <p:pic>
        <p:nvPicPr>
          <p:cNvPr id="11" name="Picture 5" descr="C:\Documents and Settings\Admin\Рабочий стол\книги шахматы\фигуры для ИД\ферзь чё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214686"/>
            <a:ext cx="500066" cy="465584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 rot="5400000" flipH="1" flipV="1">
            <a:off x="5822165" y="2536025"/>
            <a:ext cx="135732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715140" y="3714752"/>
            <a:ext cx="1285884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6572264" y="1928802"/>
            <a:ext cx="1357322" cy="1357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5608645" y="4535495"/>
            <a:ext cx="164307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4357686" y="3643314"/>
            <a:ext cx="1857388" cy="1785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4857752" y="1857364"/>
            <a:ext cx="1357322" cy="1357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1" idx="1"/>
          </p:cNvCxnSpPr>
          <p:nvPr/>
        </p:nvCxnSpPr>
        <p:spPr>
          <a:xfrm rot="10800000">
            <a:off x="4357686" y="3429000"/>
            <a:ext cx="1857388" cy="18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6357950" y="3000372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6108711" y="2820983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6643702" y="3000372"/>
            <a:ext cx="214314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6572264" y="2500306"/>
            <a:ext cx="785818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5929322" y="2928934"/>
            <a:ext cx="285752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5429256" y="2428868"/>
            <a:ext cx="785818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5857884" y="3429000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>
            <a:off x="5357818" y="3429000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5929322" y="3643314"/>
            <a:ext cx="285752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>
            <a:off x="6286512" y="385762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6715140" y="3714752"/>
            <a:ext cx="214314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1" idx="3"/>
          </p:cNvCxnSpPr>
          <p:nvPr/>
        </p:nvCxnSpPr>
        <p:spPr>
          <a:xfrm flipV="1">
            <a:off x="6715140" y="3429000"/>
            <a:ext cx="285752" cy="18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6715140" y="3714752"/>
            <a:ext cx="785818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0800000">
            <a:off x="4929190" y="3429000"/>
            <a:ext cx="12858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0800000" flipV="1">
            <a:off x="5357818" y="3643314"/>
            <a:ext cx="857256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0800000" flipV="1">
            <a:off x="4929190" y="3643314"/>
            <a:ext cx="1285884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6108711" y="4035429"/>
            <a:ext cx="642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>
            <a:off x="5822959" y="4321181"/>
            <a:ext cx="121444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32656"/>
            <a:ext cx="1271490" cy="1071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8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5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25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450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8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5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450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736"/>
            <a:ext cx="4572031" cy="45228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6314" y="285728"/>
            <a:ext cx="3214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ладья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6" y="6072206"/>
            <a:ext cx="357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Это самая прямолинейная фигура.</a:t>
            </a:r>
          </a:p>
        </p:txBody>
      </p:sp>
      <p:pic>
        <p:nvPicPr>
          <p:cNvPr id="4098" name="Picture 2" descr="C:\Documents and Settings\Admin\Рабочий стол\шахматные фигуры\ладья чёрная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2800935" cy="392909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шахматные фигуры\ладья белая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6261E1"/>
              </a:clrFrom>
              <a:clrTo>
                <a:srgbClr val="626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1500174"/>
            <a:ext cx="2560191" cy="3901978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книги шахматы\фигуры для ИД\ладья чё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643050"/>
            <a:ext cx="357190" cy="419966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книги шахматы\фигуры для ИД\ладья бел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5286388"/>
            <a:ext cx="357190" cy="411577"/>
          </a:xfrm>
          <a:prstGeom prst="rect">
            <a:avLst/>
          </a:prstGeom>
          <a:noFill/>
        </p:spPr>
      </p:pic>
      <p:pic>
        <p:nvPicPr>
          <p:cNvPr id="13" name="Picture 4" descr="C:\Documents and Settings\Admin\Рабочий стол\книги шахматы\фигуры для ИД\ладья чё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1643050"/>
            <a:ext cx="357190" cy="419966"/>
          </a:xfrm>
          <a:prstGeom prst="rect">
            <a:avLst/>
          </a:prstGeom>
          <a:noFill/>
        </p:spPr>
      </p:pic>
      <p:pic>
        <p:nvPicPr>
          <p:cNvPr id="14" name="Picture 5" descr="C:\Documents and Settings\Admin\Рабочий стол\книги шахматы\фигуры для ИД\ладья бел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5286388"/>
            <a:ext cx="357190" cy="411577"/>
          </a:xfrm>
          <a:prstGeom prst="rect">
            <a:avLst/>
          </a:prstGeom>
          <a:noFill/>
        </p:spPr>
      </p:pic>
      <p:pic>
        <p:nvPicPr>
          <p:cNvPr id="17" name="Picture 4" descr="C:\Documents and Settings\Admin\Рабочий стол\книги шахматы\фигуры для ИД\ладья чё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214686"/>
            <a:ext cx="357190" cy="419966"/>
          </a:xfrm>
          <a:prstGeom prst="rect">
            <a:avLst/>
          </a:prstGeom>
          <a:noFill/>
        </p:spPr>
      </p:pic>
      <p:cxnSp>
        <p:nvCxnSpPr>
          <p:cNvPr id="19" name="Прямая со стрелкой 18"/>
          <p:cNvCxnSpPr/>
          <p:nvPr/>
        </p:nvCxnSpPr>
        <p:spPr>
          <a:xfrm rot="5400000">
            <a:off x="5037141" y="4606933"/>
            <a:ext cx="17859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5358612" y="2570950"/>
            <a:ext cx="114300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4357686" y="3429000"/>
            <a:ext cx="12858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143636" y="3429000"/>
            <a:ext cx="18573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5572926" y="2785264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5751521" y="2963859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6143636" y="3429000"/>
            <a:ext cx="785818" cy="95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6143636" y="3429000"/>
            <a:ext cx="338142" cy="19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5613407" y="4030667"/>
            <a:ext cx="642942" cy="11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5786446" y="3786190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5291936" y="4280700"/>
            <a:ext cx="1285884" cy="11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>
            <a:off x="4857752" y="3429000"/>
            <a:ext cx="795342" cy="11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0800000">
            <a:off x="5357818" y="3429000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215074" y="3429000"/>
            <a:ext cx="12858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260648"/>
            <a:ext cx="1271490" cy="1071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736"/>
            <a:ext cx="4572031" cy="45228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6314" y="285728"/>
            <a:ext cx="3214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слон</a:t>
            </a:r>
          </a:p>
        </p:txBody>
      </p:sp>
      <p:pic>
        <p:nvPicPr>
          <p:cNvPr id="5122" name="Picture 2" descr="C:\Documents and Settings\Admin\Рабочий стол\шахматные фигуры\слон чёрный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785794"/>
            <a:ext cx="2357454" cy="4355297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шахматные фигуры\слон белый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6261E1"/>
              </a:clrFrom>
              <a:clrTo>
                <a:srgbClr val="626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57290" y="0"/>
            <a:ext cx="2121790" cy="4214842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книги шахматы\фигуры для ИД\слон бе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5286388"/>
            <a:ext cx="414199" cy="428628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книги шахматы\фигуры для ИД\слон чёр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643050"/>
            <a:ext cx="410517" cy="428628"/>
          </a:xfrm>
          <a:prstGeom prst="rect">
            <a:avLst/>
          </a:prstGeom>
          <a:noFill/>
        </p:spPr>
      </p:pic>
      <p:pic>
        <p:nvPicPr>
          <p:cNvPr id="15" name="Picture 5" descr="C:\Documents and Settings\Admin\Рабочий стол\книги шахматы\фигуры для ИД\слон чёр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643050"/>
            <a:ext cx="410517" cy="428628"/>
          </a:xfrm>
          <a:prstGeom prst="rect">
            <a:avLst/>
          </a:prstGeom>
          <a:noFill/>
        </p:spPr>
      </p:pic>
      <p:pic>
        <p:nvPicPr>
          <p:cNvPr id="16" name="Picture 4" descr="C:\Documents and Settings\Admin\Рабочий стол\книги шахматы\фигуры для ИД\слон бе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5286388"/>
            <a:ext cx="414199" cy="42862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42844" y="6000768"/>
            <a:ext cx="4094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Это самая верная одному цвету фигура.</a:t>
            </a:r>
          </a:p>
        </p:txBody>
      </p:sp>
      <p:pic>
        <p:nvPicPr>
          <p:cNvPr id="13" name="Picture 4" descr="C:\Documents and Settings\Admin\Рабочий стол\книги шахматы\фигуры для ИД\слон бел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714752"/>
            <a:ext cx="414199" cy="428628"/>
          </a:xfrm>
          <a:prstGeom prst="rect">
            <a:avLst/>
          </a:prstGeom>
          <a:noFill/>
        </p:spPr>
      </p:pic>
      <p:cxnSp>
        <p:nvCxnSpPr>
          <p:cNvPr id="19" name="Прямая со стрелкой 18"/>
          <p:cNvCxnSpPr/>
          <p:nvPr/>
        </p:nvCxnSpPr>
        <p:spPr>
          <a:xfrm>
            <a:off x="6143636" y="4214818"/>
            <a:ext cx="1285884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4429124" y="4214818"/>
            <a:ext cx="1214446" cy="1143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4429124" y="2500306"/>
            <a:ext cx="1214446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143636" y="2000240"/>
            <a:ext cx="1785950" cy="17145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6134112" y="3438524"/>
            <a:ext cx="295276" cy="2762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6134112" y="2938458"/>
            <a:ext cx="804866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6143636" y="2428868"/>
            <a:ext cx="1357322" cy="13144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6143636" y="4214818"/>
            <a:ext cx="285752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143636" y="4214818"/>
            <a:ext cx="857256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0800000" flipV="1">
            <a:off x="5357818" y="4214818"/>
            <a:ext cx="295276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 flipV="1">
            <a:off x="4929190" y="4214818"/>
            <a:ext cx="733428" cy="6953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V="1">
            <a:off x="4857752" y="2928934"/>
            <a:ext cx="785818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V="1">
            <a:off x="5286380" y="3357562"/>
            <a:ext cx="376238" cy="3762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60648"/>
            <a:ext cx="1271490" cy="1071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736"/>
            <a:ext cx="4572031" cy="45228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6314" y="285728"/>
            <a:ext cx="3214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конь</a:t>
            </a:r>
          </a:p>
        </p:txBody>
      </p:sp>
      <p:pic>
        <p:nvPicPr>
          <p:cNvPr id="6147" name="Picture 3" descr="C:\Documents and Settings\Admin\Рабочий стол\книги шахматы\фигуры для ИД\конь б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5286388"/>
            <a:ext cx="431648" cy="428628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шахматные фигуры\конь белый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6261E1"/>
              </a:clrFrom>
              <a:clrTo>
                <a:srgbClr val="626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1500174"/>
            <a:ext cx="2428892" cy="3984588"/>
          </a:xfrm>
          <a:prstGeom prst="rect">
            <a:avLst/>
          </a:prstGeom>
          <a:noFill/>
        </p:spPr>
      </p:pic>
      <p:pic>
        <p:nvPicPr>
          <p:cNvPr id="6149" name="Picture 5" descr="C:\Documents and Settings\Admin\Рабочий стол\шахматные фигуры\конь чёрный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57166"/>
            <a:ext cx="2281428" cy="4214842"/>
          </a:xfrm>
          <a:prstGeom prst="rect">
            <a:avLst/>
          </a:prstGeom>
          <a:noFill/>
        </p:spPr>
      </p:pic>
      <p:pic>
        <p:nvPicPr>
          <p:cNvPr id="14" name="Picture 2" descr="C:\Documents and Settings\Admin\Рабочий стол\книги шахматы\фигуры для ИД\конь чё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643050"/>
            <a:ext cx="434793" cy="428628"/>
          </a:xfrm>
          <a:prstGeom prst="rect">
            <a:avLst/>
          </a:prstGeom>
          <a:noFill/>
        </p:spPr>
      </p:pic>
      <p:pic>
        <p:nvPicPr>
          <p:cNvPr id="18" name="Picture 2" descr="C:\Documents and Settings\Admin\Рабочий стол\книги шахматы\фигуры для ИД\конь чё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1643050"/>
            <a:ext cx="434793" cy="428628"/>
          </a:xfrm>
          <a:prstGeom prst="rect">
            <a:avLst/>
          </a:prstGeom>
          <a:noFill/>
        </p:spPr>
      </p:pic>
      <p:pic>
        <p:nvPicPr>
          <p:cNvPr id="19" name="Picture 3" descr="C:\Documents and Settings\Admin\Рабочий стол\книги шахматы\фигуры для ИД\конь бе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5286388"/>
            <a:ext cx="431648" cy="428628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28596" y="5715016"/>
            <a:ext cx="2915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Это самая прыгучая фигура.</a:t>
            </a:r>
          </a:p>
        </p:txBody>
      </p:sp>
      <p:pic>
        <p:nvPicPr>
          <p:cNvPr id="17" name="Picture 2" descr="C:\Documents and Settings\Admin\Рабочий стол\книги шахматы\фигуры для ИД\конь чё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3714752"/>
            <a:ext cx="434793" cy="428628"/>
          </a:xfrm>
          <a:prstGeom prst="rect">
            <a:avLst/>
          </a:prstGeom>
          <a:noFill/>
        </p:spPr>
      </p:pic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5715802" y="3356768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072198" y="3000372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5430050" y="3356768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5430050" y="4571214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5715802" y="4571214"/>
            <a:ext cx="71438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>
            <a:off x="6215074" y="4071942"/>
            <a:ext cx="6429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>
            <a:off x="6215074" y="3857628"/>
            <a:ext cx="6429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>
            <a:off x="4929190" y="4071942"/>
            <a:ext cx="6429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>
            <a:off x="4929190" y="3929066"/>
            <a:ext cx="64294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>
            <a:off x="5429256" y="4929198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0800000">
            <a:off x="5357818" y="3000372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072198" y="4929198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 flipH="1" flipV="1">
            <a:off x="6679421" y="3679033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 flipH="1" flipV="1">
            <a:off x="4751389" y="3749677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6679421" y="4250537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4751389" y="4249743"/>
            <a:ext cx="35719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1720" y="188640"/>
            <a:ext cx="1271490" cy="1071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Documents and Settings\Admin\Рабочий стол\шахматная дос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736"/>
            <a:ext cx="4572031" cy="452284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6314" y="285728"/>
            <a:ext cx="32147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пешка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5715016"/>
            <a:ext cx="3852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Это самая целеустремлённая фигура.</a:t>
            </a:r>
          </a:p>
        </p:txBody>
      </p:sp>
      <p:pic>
        <p:nvPicPr>
          <p:cNvPr id="7170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43372" y="2143116"/>
            <a:ext cx="376961" cy="500066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143372" y="4786322"/>
            <a:ext cx="364756" cy="469879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шахматные фигуры\пешка белая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6261E1"/>
              </a:clrFrom>
              <a:clrTo>
                <a:srgbClr val="626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57166"/>
            <a:ext cx="2729314" cy="3929090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шахматные фигуры\пешка чёрная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3071802" cy="4188822"/>
          </a:xfrm>
          <a:prstGeom prst="rect">
            <a:avLst/>
          </a:prstGeom>
          <a:noFill/>
        </p:spPr>
      </p:pic>
      <p:pic>
        <p:nvPicPr>
          <p:cNvPr id="16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43438" y="4786322"/>
            <a:ext cx="364756" cy="469879"/>
          </a:xfrm>
          <a:prstGeom prst="rect">
            <a:avLst/>
          </a:prstGeom>
          <a:noFill/>
        </p:spPr>
      </p:pic>
      <p:pic>
        <p:nvPicPr>
          <p:cNvPr id="17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214942" y="4786322"/>
            <a:ext cx="364756" cy="469879"/>
          </a:xfrm>
          <a:prstGeom prst="rect">
            <a:avLst/>
          </a:prstGeom>
          <a:noFill/>
        </p:spPr>
      </p:pic>
      <p:pic>
        <p:nvPicPr>
          <p:cNvPr id="21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15008" y="4786322"/>
            <a:ext cx="364756" cy="469879"/>
          </a:xfrm>
          <a:prstGeom prst="rect">
            <a:avLst/>
          </a:prstGeom>
          <a:noFill/>
        </p:spPr>
      </p:pic>
      <p:pic>
        <p:nvPicPr>
          <p:cNvPr id="22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86512" y="4786322"/>
            <a:ext cx="364756" cy="469879"/>
          </a:xfrm>
          <a:prstGeom prst="rect">
            <a:avLst/>
          </a:prstGeom>
          <a:noFill/>
        </p:spPr>
      </p:pic>
      <p:pic>
        <p:nvPicPr>
          <p:cNvPr id="23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786578" y="4786322"/>
            <a:ext cx="364756" cy="469879"/>
          </a:xfrm>
          <a:prstGeom prst="rect">
            <a:avLst/>
          </a:prstGeom>
          <a:noFill/>
        </p:spPr>
      </p:pic>
      <p:pic>
        <p:nvPicPr>
          <p:cNvPr id="24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86644" y="4786322"/>
            <a:ext cx="364756" cy="469879"/>
          </a:xfrm>
          <a:prstGeom prst="rect">
            <a:avLst/>
          </a:prstGeom>
          <a:noFill/>
        </p:spPr>
      </p:pic>
      <p:pic>
        <p:nvPicPr>
          <p:cNvPr id="25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786710" y="4786322"/>
            <a:ext cx="364756" cy="469879"/>
          </a:xfrm>
          <a:prstGeom prst="rect">
            <a:avLst/>
          </a:prstGeom>
          <a:noFill/>
        </p:spPr>
      </p:pic>
      <p:pic>
        <p:nvPicPr>
          <p:cNvPr id="26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3438" y="2143116"/>
            <a:ext cx="376961" cy="500066"/>
          </a:xfrm>
          <a:prstGeom prst="rect">
            <a:avLst/>
          </a:prstGeom>
          <a:noFill/>
        </p:spPr>
      </p:pic>
      <p:pic>
        <p:nvPicPr>
          <p:cNvPr id="27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14942" y="2143116"/>
            <a:ext cx="376961" cy="500066"/>
          </a:xfrm>
          <a:prstGeom prst="rect">
            <a:avLst/>
          </a:prstGeom>
          <a:noFill/>
        </p:spPr>
      </p:pic>
      <p:pic>
        <p:nvPicPr>
          <p:cNvPr id="28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5008" y="2143116"/>
            <a:ext cx="376961" cy="500066"/>
          </a:xfrm>
          <a:prstGeom prst="rect">
            <a:avLst/>
          </a:prstGeom>
          <a:noFill/>
        </p:spPr>
      </p:pic>
      <p:pic>
        <p:nvPicPr>
          <p:cNvPr id="29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15074" y="2143116"/>
            <a:ext cx="376961" cy="500066"/>
          </a:xfrm>
          <a:prstGeom prst="rect">
            <a:avLst/>
          </a:prstGeom>
          <a:noFill/>
        </p:spPr>
      </p:pic>
      <p:pic>
        <p:nvPicPr>
          <p:cNvPr id="30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86578" y="2143116"/>
            <a:ext cx="376961" cy="500066"/>
          </a:xfrm>
          <a:prstGeom prst="rect">
            <a:avLst/>
          </a:prstGeom>
          <a:noFill/>
        </p:spPr>
      </p:pic>
      <p:pic>
        <p:nvPicPr>
          <p:cNvPr id="31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86644" y="2143116"/>
            <a:ext cx="376961" cy="500066"/>
          </a:xfrm>
          <a:prstGeom prst="rect">
            <a:avLst/>
          </a:prstGeom>
          <a:noFill/>
        </p:spPr>
      </p:pic>
      <p:pic>
        <p:nvPicPr>
          <p:cNvPr id="32" name="Picture 2" descr="C:\Documents and Settings\Admin\Рабочий стол\книги шахматы\фигуры для ИД\пешка чё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86710" y="2143116"/>
            <a:ext cx="376961" cy="500066"/>
          </a:xfrm>
          <a:prstGeom prst="rect">
            <a:avLst/>
          </a:prstGeom>
          <a:noFill/>
        </p:spPr>
      </p:pic>
      <p:pic>
        <p:nvPicPr>
          <p:cNvPr id="36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86512" y="4786322"/>
            <a:ext cx="364756" cy="469879"/>
          </a:xfrm>
          <a:prstGeom prst="rect">
            <a:avLst/>
          </a:prstGeom>
          <a:noFill/>
        </p:spPr>
      </p:pic>
      <p:cxnSp>
        <p:nvCxnSpPr>
          <p:cNvPr id="38" name="Прямая со стрелкой 37"/>
          <p:cNvCxnSpPr/>
          <p:nvPr/>
        </p:nvCxnSpPr>
        <p:spPr>
          <a:xfrm rot="5400000" flipH="1" flipV="1">
            <a:off x="6357950" y="457200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143504" y="3714752"/>
            <a:ext cx="364756" cy="469879"/>
          </a:xfrm>
          <a:prstGeom prst="rect">
            <a:avLst/>
          </a:prstGeom>
          <a:noFill/>
        </p:spPr>
      </p:pic>
      <p:pic>
        <p:nvPicPr>
          <p:cNvPr id="40" name="Picture 3" descr="C:\Documents and Settings\Admin\Рабочий стол\книги шахматы\фигуры для ИД\пешка бе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15008" y="4786322"/>
            <a:ext cx="364756" cy="469879"/>
          </a:xfrm>
          <a:prstGeom prst="rect">
            <a:avLst/>
          </a:prstGeom>
          <a:noFill/>
        </p:spPr>
      </p:pic>
      <p:cxnSp>
        <p:nvCxnSpPr>
          <p:cNvPr id="44" name="Прямая со стрелкой 43"/>
          <p:cNvCxnSpPr/>
          <p:nvPr/>
        </p:nvCxnSpPr>
        <p:spPr>
          <a:xfrm rot="5400000" flipH="1" flipV="1">
            <a:off x="5572132" y="4357694"/>
            <a:ext cx="7143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 flipH="1" flipV="1">
            <a:off x="5214942" y="3500438"/>
            <a:ext cx="28575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50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165</TotalTime>
  <Words>413</Words>
  <Application>Microsoft Office PowerPoint</Application>
  <PresentationFormat>Экран (4:3)</PresentationFormat>
  <Paragraphs>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Gill Sans MT</vt:lpstr>
      <vt:lpstr>Times New Roman</vt:lpstr>
      <vt:lpstr>Verdana</vt:lpstr>
      <vt:lpstr>Галерея</vt:lpstr>
      <vt:lpstr>Шахматы  в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Валентин Рогозин</cp:lastModifiedBy>
  <cp:revision>13</cp:revision>
  <dcterms:created xsi:type="dcterms:W3CDTF">2015-04-26T13:27:10Z</dcterms:created>
  <dcterms:modified xsi:type="dcterms:W3CDTF">2021-07-25T14:11:40Z</dcterms:modified>
</cp:coreProperties>
</file>