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8" r:id="rId5"/>
    <p:sldId id="269" r:id="rId6"/>
    <p:sldId id="260" r:id="rId7"/>
    <p:sldId id="264" r:id="rId8"/>
    <p:sldId id="261" r:id="rId9"/>
    <p:sldId id="266" r:id="rId10"/>
    <p:sldId id="270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7" autoAdjust="0"/>
    <p:restoredTop sz="94660"/>
  </p:normalViewPr>
  <p:slideViewPr>
    <p:cSldViewPr>
      <p:cViewPr varScale="1">
        <p:scale>
          <a:sx n="82" d="100"/>
          <a:sy n="82" d="100"/>
        </p:scale>
        <p:origin x="153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2D8B-5E59-46E9-A169-4EABBE355AA2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F741-0B9B-414A-869A-676B377B1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2D8B-5E59-46E9-A169-4EABBE355AA2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F741-0B9B-414A-869A-676B377B1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2D8B-5E59-46E9-A169-4EABBE355AA2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F741-0B9B-414A-869A-676B377B1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2D8B-5E59-46E9-A169-4EABBE355AA2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F741-0B9B-414A-869A-676B377B1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2D8B-5E59-46E9-A169-4EABBE355AA2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F741-0B9B-414A-869A-676B377B1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2D8B-5E59-46E9-A169-4EABBE355AA2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F741-0B9B-414A-869A-676B377B1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2D8B-5E59-46E9-A169-4EABBE355AA2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F741-0B9B-414A-869A-676B377B1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2D8B-5E59-46E9-A169-4EABBE355AA2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F741-0B9B-414A-869A-676B377B1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2D8B-5E59-46E9-A169-4EABBE355AA2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F741-0B9B-414A-869A-676B377B1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2D8B-5E59-46E9-A169-4EABBE355AA2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F741-0B9B-414A-869A-676B377B1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2D8B-5E59-46E9-A169-4EABBE355AA2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F741-0B9B-414A-869A-676B377B1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72D8B-5E59-46E9-A169-4EABBE355AA2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FF741-0B9B-414A-869A-676B377B1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ск Е\Ирина\Моя папка\ЛОГОПЕДИЯ\ПЕРЕПОДГОТОВКА\Курс и задания\КЛИНИЧЕСКИЕ ОСНОВЫ ПРОФЕССИОНАЛЬНОЙ ДЕЯТЕЛЬНОСТИ ПЕДАГОГА-ДЕФЕКТОЛОГА\Клинико – педагогическая классификация речевых нарушений\Дислалия базовый курс\солныш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6" y="-31894"/>
            <a:ext cx="9144000" cy="688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37928" y="2076268"/>
            <a:ext cx="5868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АРТИКУЛЯЦИОННАЯ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ГИМНАСТИКА ДЛЯ ЗВУКА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ПОСТАНОВКА ЗВУКА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473EAE-1CCD-0CA1-4428-93491D02390A}"/>
              </a:ext>
            </a:extLst>
          </p:cNvPr>
          <p:cNvSpPr/>
          <p:nvPr/>
        </p:nvSpPr>
        <p:spPr>
          <a:xfrm>
            <a:off x="5940152" y="5258336"/>
            <a:ext cx="285747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ru-RU" sz="1600" b="1" kern="0" dirty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lvl="0" algn="just">
              <a:lnSpc>
                <a:spcPct val="90000"/>
              </a:lnSpc>
              <a:defRPr/>
            </a:pPr>
            <a:r>
              <a:rPr lang="ru-RU" sz="1600" b="1" kern="0" dirty="0">
                <a:latin typeface="Times New Roman" pitchFamily="18" charset="0"/>
                <a:cs typeface="Times New Roman" pitchFamily="18" charset="0"/>
              </a:rPr>
              <a:t>Леншина И.В.,</a:t>
            </a:r>
          </a:p>
          <a:p>
            <a:pPr lvl="0" algn="just">
              <a:lnSpc>
                <a:spcPct val="90000"/>
              </a:lnSpc>
              <a:defRPr/>
            </a:pPr>
            <a:r>
              <a:rPr lang="ru-RU" sz="1600" b="1" kern="0" dirty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lvl="0" algn="just">
              <a:lnSpc>
                <a:spcPct val="90000"/>
              </a:lnSpc>
              <a:defRPr/>
            </a:pPr>
            <a:r>
              <a:rPr lang="ru-RU" sz="1600" b="1" kern="0" dirty="0">
                <a:latin typeface="Times New Roman" pitchFamily="18" charset="0"/>
                <a:cs typeface="Times New Roman" pitchFamily="18" charset="0"/>
              </a:rPr>
              <a:t>высшей квалификационной категории                                                                                                                                    МБДОУ детского сада №9</a:t>
            </a:r>
            <a:r>
              <a:rPr lang="ru-RU" sz="1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7DC7CC-77BE-A46C-5A0B-8094C3D15954}"/>
              </a:ext>
            </a:extLst>
          </p:cNvPr>
          <p:cNvSpPr/>
          <p:nvPr/>
        </p:nvSpPr>
        <p:spPr>
          <a:xfrm>
            <a:off x="395536" y="116632"/>
            <a:ext cx="8496944" cy="574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города Новочеркасска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№9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AD8697-B421-9797-29C6-D3674FC3CA02}"/>
              </a:ext>
            </a:extLst>
          </p:cNvPr>
          <p:cNvSpPr/>
          <p:nvPr/>
        </p:nvSpPr>
        <p:spPr>
          <a:xfrm>
            <a:off x="3203849" y="6357585"/>
            <a:ext cx="2618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Новочеркасск, 2024г.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4699"/>
            <a:ext cx="8229600" cy="6553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Постановка звука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52" y="524470"/>
            <a:ext cx="821537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Артикуляция звука </a:t>
            </a:r>
            <a:r>
              <a:rPr lang="en-US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 норма.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Кончик языка поднят к шейкам верхних резцов. При произнесении твёрдого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кончик языка не напряжён (при произнесении мягкого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сильнее напряжение.</a:t>
            </a:r>
          </a:p>
          <a:p>
            <a:pPr indent="360363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Между краями языка, по бокам их и коренными зубами образуется щель для прохода выдыхаемого воздуха.</a:t>
            </a:r>
          </a:p>
          <a:p>
            <a:pPr indent="360363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Корневая часть языка при произнесении твёрдого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приподнята и язык в форме седла, а у мягкого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‘]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- спущена.</a:t>
            </a:r>
          </a:p>
          <a:p>
            <a:pPr indent="360363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Нёбная занавеска поднята так, что струя выдыхаемого воздуха не может проходить через нос.</a:t>
            </a:r>
          </a:p>
          <a:p>
            <a:pPr indent="360363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Голосовые связки сомкнуты и вибрируют.</a:t>
            </a:r>
          </a:p>
          <a:p>
            <a:pPr indent="360363" algn="ctr"/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Приемы постановки звука </a:t>
            </a:r>
            <a:r>
              <a:rPr lang="en-US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0363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1.Ребёнку предлагается слегка раскрыть рот и произнести сочетание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ыа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При этом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произносится кратко, с напряжением органов артикуляции (как бы на твёрдой атаке голоса). Образец произнесения показывает логопед. При усвоении нужного произнесения, это сочетание произносится при зажатом между зубами языке. В этот момент четко слышится сочетание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При выполнении задания  четко следим за тем, чтобы кончик языка у ребёнка оставался между зубами.</a:t>
            </a:r>
          </a:p>
          <a:p>
            <a:pPr indent="360363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2.Используя в качестве базового звука мягкий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попросить ребёнка несколько раз повторить слог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затем ввести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зонд № 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так, чтобы он оказался между твёрдым нёбом и средней частью спинки языка; нажать зондом на язык вниз – вправо или влево и попросить ребёнка произнести несколько раз сочетание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момент произнесения регулируем движение зондом, пока не будет получен акустический эффект твердого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Рисунок 8" descr="https://events-storage.webinar.ru/api-storage/files/job/2021/09/22/0b26a5616374d661dccfe698ec32d94d0abcfcb716a03f55ed882dd1c4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0" t="15042" r="6372" b="54085"/>
          <a:stretch/>
        </p:blipFill>
        <p:spPr bwMode="auto">
          <a:xfrm>
            <a:off x="8141104" y="524470"/>
            <a:ext cx="1034471" cy="1376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events-storage.webinar.ru/api-storage/files/job/2021/09/22/0b26a5616374d661dccfe698ec32d94d0abcfcb716a03f55ed882dd1c4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0" t="49555" r="4496" b="20400"/>
          <a:stretch/>
        </p:blipFill>
        <p:spPr bwMode="auto">
          <a:xfrm>
            <a:off x="8135556" y="1882998"/>
            <a:ext cx="1043709" cy="1339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9979544"/>
      </p:ext>
    </p:extLst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диск Е\Ирина\Моя папка\ЛОГОПЕДИЯ\ПЕРЕПОДГОТОВКА\Курс и задания\КЛИНИЧЕСКИЕ ОСНОВЫ ПРОФЕССИОНАЛЬНОЙ ДЕЯТЕЛЬНОСТИ ПЕДАГОГА-ДЕФЕКТОЛОГА\Клинико – педагогическая классификация речевых нарушений\Дислалия базовый курс\солныш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3"/>
            <a:ext cx="9144000" cy="688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50030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«Забор»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636" y="4429132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Перед зеркалом просим ребенка максимально растянуть губы (улыбнуться), показать верхние и нижние зубы. Верхние зубы должны находиться напротив нижних. Расстояние между ними (1мм). Удержать под счет до 5.</a:t>
            </a:r>
          </a:p>
          <a:p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Обратите внимание!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Следить, чтобы ребёнок не морщил нос.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1643050"/>
            <a:ext cx="430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Зубы ровно мы смыкаем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заборчик получаем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сейчас раздвинем губы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увидим наши зубы.</a:t>
            </a:r>
          </a:p>
        </p:txBody>
      </p:sp>
      <p:pic>
        <p:nvPicPr>
          <p:cNvPr id="9" name="Объект 8" descr="https://events-storage.webinar.ru/api-storage/files/job/2021/09/22/1d12e03e4466ca47a7c79374b49bba607243c8c31da34c02ed882dd22e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4" t="58368" r="55169" b="8087"/>
          <a:stretch/>
        </p:blipFill>
        <p:spPr bwMode="auto">
          <a:xfrm>
            <a:off x="1475656" y="2564904"/>
            <a:ext cx="2142837" cy="16518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4" t="31265" r="2773" b="35089"/>
          <a:stretch/>
        </p:blipFill>
        <p:spPr bwMode="auto">
          <a:xfrm>
            <a:off x="2771800" y="962535"/>
            <a:ext cx="2115127" cy="165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58829" r="61631" b="6893"/>
          <a:stretch/>
        </p:blipFill>
        <p:spPr bwMode="auto">
          <a:xfrm>
            <a:off x="146216" y="979055"/>
            <a:ext cx="2299856" cy="16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«Слоник»</a:t>
            </a:r>
          </a:p>
        </p:txBody>
      </p:sp>
      <p:pic>
        <p:nvPicPr>
          <p:cNvPr id="4" name="Содержимое 3" descr="123186555.45518596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142984"/>
            <a:ext cx="5286412" cy="3711502"/>
          </a:xfrm>
        </p:spPr>
      </p:pic>
      <p:sp>
        <p:nvSpPr>
          <p:cNvPr id="6" name="TextBox 5"/>
          <p:cNvSpPr txBox="1"/>
          <p:nvPr/>
        </p:nvSpPr>
        <p:spPr>
          <a:xfrm>
            <a:off x="500034" y="4786322"/>
            <a:ext cx="8286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Вытянуть сомкнутые губы вперёд трубочкой. Удерживать их в таком положении под счёт от 1 до 5 -10.</a:t>
            </a:r>
          </a:p>
          <a:p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Обратите внимание!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Следите, чтобы при выполнении упражнения не открывался рот. Зубы почти сомкнуты.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Можно вместе с ребёнком пропеть звук «У».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5008" y="1643050"/>
            <a:ext cx="344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Буду подражать слону!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Губы «Хоботом» тяну.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теперь их отпускаю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на место возвращаю.</a:t>
            </a:r>
          </a:p>
        </p:txBody>
      </p:sp>
    </p:spTree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«Блинчик»</a:t>
            </a:r>
          </a:p>
        </p:txBody>
      </p:sp>
      <p:pic>
        <p:nvPicPr>
          <p:cNvPr id="4" name="Содержимое 3" descr="Артикуляционная гимнасти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53578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4286256"/>
            <a:ext cx="807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Улыбнуться, приоткрыть рот, положить широкий передний край языка на нижнюю губу. Удерживать его в таком положении под счёт от 1 до 10.</a:t>
            </a:r>
          </a:p>
          <a:p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Обратите внимание!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Губы растянуты в улыбке.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подворачивать нижнюю губу внутрь.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высовывать язык далеко – он только накрывает нижнюю губу.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Боковые края языка должны касаться уголков рта.</a:t>
            </a:r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2214554"/>
            <a:ext cx="3571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Испекли блинов немножко,</a:t>
            </a:r>
          </a:p>
          <a:p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Остудили на окошке.</a:t>
            </a:r>
          </a:p>
          <a:p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Есть их будем со сметаной,</a:t>
            </a:r>
          </a:p>
          <a:p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Пригласим к обеду маму!</a:t>
            </a:r>
          </a:p>
        </p:txBody>
      </p:sp>
    </p:spTree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«Качели»</a:t>
            </a:r>
          </a:p>
        </p:txBody>
      </p:sp>
      <p:pic>
        <p:nvPicPr>
          <p:cNvPr id="4" name="Содержимое 3" descr="123186555.45518584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4985821" cy="3143272"/>
          </a:xfrm>
        </p:spPr>
      </p:pic>
      <p:sp>
        <p:nvSpPr>
          <p:cNvPr id="5" name="TextBox 4"/>
          <p:cNvSpPr txBox="1"/>
          <p:nvPr/>
        </p:nvSpPr>
        <p:spPr>
          <a:xfrm>
            <a:off x="571473" y="4786322"/>
            <a:ext cx="8143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Описание.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Улыбнуться, приоткрыть рот, поднять язык за верхние зубки и плавно опустить вниз за нижние зубки. Проделать упражнение 10 -15 раз.</a:t>
            </a:r>
          </a:p>
          <a:p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Обратите внимание!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Двигается  только язык –нижняя челюсть неподвижна.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4942" y="1714488"/>
            <a:ext cx="392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Сели дети на качели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взлетели выше ели.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Даже солнышка коснулись,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потом назад вернулись.</a:t>
            </a:r>
          </a:p>
        </p:txBody>
      </p:sp>
    </p:spTree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«Вкусное варенье»</a:t>
            </a:r>
          </a:p>
        </p:txBody>
      </p:sp>
      <p:pic>
        <p:nvPicPr>
          <p:cNvPr id="8" name="Содержимое 7" descr="вкусное варенье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428736"/>
            <a:ext cx="2170995" cy="2714644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357158" y="4119520"/>
            <a:ext cx="835824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Описание.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Улыбнуться, открыть рот и языком в форме чашечки облизывать губу, делая движения сверху вниз. Облизывать под счёт от 1 до 10.</a:t>
            </a:r>
          </a:p>
          <a:p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Обратите внимание!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Нужно следить, чтобы работал только язык, а нижняя челюсть не «подсаживала» язык вверх –она должна быть неподвижной (можно придержать её пальцем).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Язык широкий в форме чашечки.</a:t>
            </a:r>
          </a:p>
          <a:p>
            <a:endParaRPr lang="ru-RU" dirty="0"/>
          </a:p>
        </p:txBody>
      </p:sp>
      <p:pic>
        <p:nvPicPr>
          <p:cNvPr id="9" name="Рисунок 8" descr="вкусное варень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285859"/>
            <a:ext cx="2428892" cy="24081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2066" y="1714488"/>
            <a:ext cx="4071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Блин мы ели с наслажденьем,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Перепачкались вареньем.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 варенье с губ убрать,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Ротик нужно облизать.</a:t>
            </a:r>
          </a:p>
        </p:txBody>
      </p:sp>
    </p:spTree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«Парус»</a:t>
            </a:r>
          </a:p>
        </p:txBody>
      </p:sp>
      <p:pic>
        <p:nvPicPr>
          <p:cNvPr id="8" name="Содержимое 7" descr="Артикуляционная гимнасти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514353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4786322"/>
            <a:ext cx="84296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Описание.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Улыбнуться, широко открыть рот, поставить язык за верхние зубы так, чтобы кончик языка крепко упирался в зубы. Удерживать его в таком положении под счёт от 1 до 10.</a:t>
            </a:r>
          </a:p>
          <a:p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Обратите внимание!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предложить ребёнку пропеть звук «Ы», слегка надавливая кончиком языка на верхние зубы, то может получиться звук «л».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1857364"/>
            <a:ext cx="29756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Лодочка под парусом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реке плывёт.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прогулку лодочка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Малышей зовёт.</a:t>
            </a:r>
          </a:p>
        </p:txBody>
      </p:sp>
    </p:spTree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«Индюшка»</a:t>
            </a:r>
          </a:p>
        </p:txBody>
      </p:sp>
      <p:pic>
        <p:nvPicPr>
          <p:cNvPr id="4" name="Содержимое 3" descr="Артикуляционная гимнасти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450059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4643446"/>
            <a:ext cx="84296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Описание.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Приоткрыть рот, положить язык на верхнюю губу и производить движения кончиком языка по верхней губе вперёд и назад, стараясь не отрывать язык от губы, как бы поглаживая её. Темп движений постепенно убыстрять, затем включить голос, пока не послышится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бл-бл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.</a:t>
            </a:r>
          </a:p>
          <a:p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Обратите внимание!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Кончик языка загибается кверху.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2357430"/>
            <a:ext cx="3893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–индюк, «</a:t>
            </a:r>
            <a:r>
              <a:rPr lang="ru-R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балды-балда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Разбегайтесь кто куда.</a:t>
            </a:r>
          </a:p>
        </p:txBody>
      </p:sp>
    </p:spTree>
  </p:cSld>
  <p:clrMapOvr>
    <a:masterClrMapping/>
  </p:clrMapOvr>
  <p:transition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«Пароход гудит»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4500570"/>
            <a:ext cx="821537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Описание.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Улыбнуться, прикусить кончик языка, и произносить звук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длительно, 2-3 секунды.</a:t>
            </a:r>
          </a:p>
          <a:p>
            <a:r>
              <a:rPr lang="ru-RU" sz="20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Обратите внимание!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Зубы должны быть видны.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2.Кончик языка прикушен верхними и нижними резцами.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1484784"/>
            <a:ext cx="39047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Отплывает пароход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Ы-Ы-Ы-Ы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Набирает он свой ход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Ы-Ы-Ы-Ы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 в гудок гудит, гудит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Ы-Ы-Ы-Ы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«Путь счастливый», говорит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Ы-Ы-Ы-Ы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3" t="19200" r="33143" b="35548"/>
          <a:stretch/>
        </p:blipFill>
        <p:spPr bwMode="auto">
          <a:xfrm>
            <a:off x="0" y="1597326"/>
            <a:ext cx="3001819" cy="258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7" t="35297" r="5092" b="10271"/>
          <a:stretch/>
        </p:blipFill>
        <p:spPr bwMode="auto">
          <a:xfrm>
            <a:off x="3014999" y="1521164"/>
            <a:ext cx="198472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918</Words>
  <Application>Microsoft Office PowerPoint</Application>
  <PresentationFormat>Экран (4:3)</PresentationFormat>
  <Paragraphs>92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Упражнение «Забор»</vt:lpstr>
      <vt:lpstr>Упражнение «Слоник»</vt:lpstr>
      <vt:lpstr>Упражнение «Блинчик»</vt:lpstr>
      <vt:lpstr>Упражнение «Качели»</vt:lpstr>
      <vt:lpstr>Упражнение «Вкусное варенье»</vt:lpstr>
      <vt:lpstr>Упражнение «Парус»</vt:lpstr>
      <vt:lpstr>Упражнение «Индюшка»</vt:lpstr>
      <vt:lpstr>Упражнение «Пароход гудит»</vt:lpstr>
      <vt:lpstr>Постановка звука [Л]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43</cp:revision>
  <dcterms:created xsi:type="dcterms:W3CDTF">2016-08-13T08:55:52Z</dcterms:created>
  <dcterms:modified xsi:type="dcterms:W3CDTF">2024-11-05T05:26:21Z</dcterms:modified>
</cp:coreProperties>
</file>