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1" r:id="rId3"/>
    <p:sldId id="274" r:id="rId4"/>
    <p:sldId id="272" r:id="rId5"/>
    <p:sldId id="258" r:id="rId6"/>
    <p:sldId id="264" r:id="rId7"/>
    <p:sldId id="265" r:id="rId8"/>
    <p:sldId id="266" r:id="rId9"/>
    <p:sldId id="267" r:id="rId10"/>
    <p:sldId id="261" r:id="rId11"/>
    <p:sldId id="259"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B07A48-697B-4D0C-A2C6-96320B1CB54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38C4E54C-6898-485A-A89E-5BA24D2F925B}">
      <dgm:prSet phldrT="[Текст]"/>
      <dgm:spPr/>
      <dgm:t>
        <a:bodyPr/>
        <a:lstStyle/>
        <a:p>
          <a:r>
            <a:rPr lang="ru-RU" dirty="0">
              <a:solidFill>
                <a:srgbClr val="002060"/>
              </a:solidFill>
            </a:rPr>
            <a:t>Установить партнерские отношения с семьями каждого воспитанника, объединив усилия педагогов и родителей для развития детей</a:t>
          </a:r>
        </a:p>
      </dgm:t>
    </dgm:pt>
    <dgm:pt modelId="{7D99D348-0CCA-465C-BDBD-6999C2EAC703}" type="parTrans" cxnId="{A0AE7A34-2CCB-4D8D-A1E7-FF8F770B7582}">
      <dgm:prSet/>
      <dgm:spPr/>
      <dgm:t>
        <a:bodyPr/>
        <a:lstStyle/>
        <a:p>
          <a:endParaRPr lang="ru-RU"/>
        </a:p>
      </dgm:t>
    </dgm:pt>
    <dgm:pt modelId="{8E3AE166-3655-4863-9FFB-F15540942A08}" type="sibTrans" cxnId="{A0AE7A34-2CCB-4D8D-A1E7-FF8F770B7582}">
      <dgm:prSet/>
      <dgm:spPr/>
      <dgm:t>
        <a:bodyPr/>
        <a:lstStyle/>
        <a:p>
          <a:endParaRPr lang="ru-RU"/>
        </a:p>
      </dgm:t>
    </dgm:pt>
    <dgm:pt modelId="{F03BCD15-4560-45D0-81F2-6F9F4A498C26}">
      <dgm:prSet phldrT="[Текст]"/>
      <dgm:spPr/>
      <dgm:t>
        <a:bodyPr/>
        <a:lstStyle/>
        <a:p>
          <a:r>
            <a:rPr lang="ru-RU" dirty="0">
              <a:solidFill>
                <a:srgbClr val="002060"/>
              </a:solidFill>
            </a:rPr>
            <a:t>Создать атмосферу общности интересов, эмоциональной поддержки и взаимопомощи в отношениях «родители– дети– педагог»</a:t>
          </a:r>
        </a:p>
      </dgm:t>
    </dgm:pt>
    <dgm:pt modelId="{20BB3ACF-FB8A-4BEE-B8C7-342EEB4CC865}" type="parTrans" cxnId="{429BC83E-B8DD-4068-B932-953CDE98AFC8}">
      <dgm:prSet/>
      <dgm:spPr/>
      <dgm:t>
        <a:bodyPr/>
        <a:lstStyle/>
        <a:p>
          <a:endParaRPr lang="ru-RU"/>
        </a:p>
      </dgm:t>
    </dgm:pt>
    <dgm:pt modelId="{77DFC3FD-66F5-4515-905B-DBAD208F453E}" type="sibTrans" cxnId="{429BC83E-B8DD-4068-B932-953CDE98AFC8}">
      <dgm:prSet/>
      <dgm:spPr/>
      <dgm:t>
        <a:bodyPr/>
        <a:lstStyle/>
        <a:p>
          <a:endParaRPr lang="ru-RU"/>
        </a:p>
      </dgm:t>
    </dgm:pt>
    <dgm:pt modelId="{1A3AC153-F236-48BE-B6F9-A56FBB0C4A58}">
      <dgm:prSet phldrT="[Текст]"/>
      <dgm:spPr/>
      <dgm:t>
        <a:bodyPr/>
        <a:lstStyle/>
        <a:p>
          <a:r>
            <a:rPr lang="ru-RU" dirty="0">
              <a:solidFill>
                <a:srgbClr val="C00000"/>
              </a:solidFill>
            </a:rPr>
            <a:t>Поддержать уверенность родителей в собственных педагогических возможностях, осознать свою роль в образовательном процессе</a:t>
          </a:r>
        </a:p>
      </dgm:t>
    </dgm:pt>
    <dgm:pt modelId="{43A9A964-A82A-4B3C-A52C-96F7943386E1}" type="parTrans" cxnId="{0B551703-CAF3-47D5-AD3F-B5DE999E6AB5}">
      <dgm:prSet/>
      <dgm:spPr/>
      <dgm:t>
        <a:bodyPr/>
        <a:lstStyle/>
        <a:p>
          <a:endParaRPr lang="ru-RU"/>
        </a:p>
      </dgm:t>
    </dgm:pt>
    <dgm:pt modelId="{F31CD167-498D-4031-83A3-8F3F2A66028F}" type="sibTrans" cxnId="{0B551703-CAF3-47D5-AD3F-B5DE999E6AB5}">
      <dgm:prSet/>
      <dgm:spPr/>
      <dgm:t>
        <a:bodyPr/>
        <a:lstStyle/>
        <a:p>
          <a:endParaRPr lang="ru-RU"/>
        </a:p>
      </dgm:t>
    </dgm:pt>
    <dgm:pt modelId="{EF3EBAF6-AB6E-42B8-AB8F-D38B863DF794}">
      <dgm:prSet phldrT="[Текст]"/>
      <dgm:spPr/>
      <dgm:t>
        <a:bodyPr/>
        <a:lstStyle/>
        <a:p>
          <a:r>
            <a:rPr lang="ru-RU" dirty="0">
              <a:solidFill>
                <a:srgbClr val="C00000"/>
              </a:solidFill>
            </a:rPr>
            <a:t>Обогатить педагогический опыт родителей</a:t>
          </a:r>
        </a:p>
      </dgm:t>
    </dgm:pt>
    <dgm:pt modelId="{91657294-DA23-448A-8546-AF08A287BF91}" type="parTrans" cxnId="{4CCB81D3-BD5F-40AF-B005-D9194E5032DA}">
      <dgm:prSet/>
      <dgm:spPr/>
      <dgm:t>
        <a:bodyPr/>
        <a:lstStyle/>
        <a:p>
          <a:endParaRPr lang="ru-RU"/>
        </a:p>
      </dgm:t>
    </dgm:pt>
    <dgm:pt modelId="{258804CE-70F2-48DF-95E2-58F771D42D2E}" type="sibTrans" cxnId="{4CCB81D3-BD5F-40AF-B005-D9194E5032DA}">
      <dgm:prSet/>
      <dgm:spPr/>
      <dgm:t>
        <a:bodyPr/>
        <a:lstStyle/>
        <a:p>
          <a:endParaRPr lang="ru-RU"/>
        </a:p>
      </dgm:t>
    </dgm:pt>
    <dgm:pt modelId="{281EFBC5-8A4D-4436-AC8C-1779016A2851}">
      <dgm:prSet phldrT="[Текст]"/>
      <dgm:spPr/>
      <dgm:t>
        <a:bodyPr/>
        <a:lstStyle/>
        <a:p>
          <a:r>
            <a:rPr lang="ru-RU" dirty="0">
              <a:solidFill>
                <a:srgbClr val="002060"/>
              </a:solidFill>
            </a:rPr>
            <a:t>Испытать родителям чувство сопричастности и удовлетворения от совместной деятельности                с детьми</a:t>
          </a:r>
        </a:p>
      </dgm:t>
    </dgm:pt>
    <dgm:pt modelId="{765821E4-29D7-400E-82DF-20D428757804}" type="parTrans" cxnId="{08ACADD7-D3A9-4BF6-9B3C-061FA75AC99F}">
      <dgm:prSet/>
      <dgm:spPr/>
      <dgm:t>
        <a:bodyPr/>
        <a:lstStyle/>
        <a:p>
          <a:endParaRPr lang="ru-RU"/>
        </a:p>
      </dgm:t>
    </dgm:pt>
    <dgm:pt modelId="{784E28A9-267A-4201-A2E9-09AC9033AC22}" type="sibTrans" cxnId="{08ACADD7-D3A9-4BF6-9B3C-061FA75AC99F}">
      <dgm:prSet/>
      <dgm:spPr/>
      <dgm:t>
        <a:bodyPr/>
        <a:lstStyle/>
        <a:p>
          <a:endParaRPr lang="ru-RU"/>
        </a:p>
      </dgm:t>
    </dgm:pt>
    <dgm:pt modelId="{CDC849E0-748D-4D48-A9AE-A306935B763D}">
      <dgm:prSet/>
      <dgm:spPr/>
      <dgm:t>
        <a:bodyPr/>
        <a:lstStyle/>
        <a:p>
          <a:r>
            <a:rPr lang="ru-RU" dirty="0">
              <a:solidFill>
                <a:srgbClr val="C00000"/>
              </a:solidFill>
            </a:rPr>
            <a:t>Активизировать готовность  и желание родителей воспитанников участвовать  в реализации проектного метода</a:t>
          </a:r>
        </a:p>
      </dgm:t>
    </dgm:pt>
    <dgm:pt modelId="{E34CDCC0-50AC-4561-9965-55EF5EC72DD8}" type="parTrans" cxnId="{5F74F27D-EB5A-4CFE-B119-234FB44E3075}">
      <dgm:prSet/>
      <dgm:spPr/>
      <dgm:t>
        <a:bodyPr/>
        <a:lstStyle/>
        <a:p>
          <a:endParaRPr lang="ru-RU"/>
        </a:p>
      </dgm:t>
    </dgm:pt>
    <dgm:pt modelId="{B98C74B1-4B55-4895-AD45-7F181385398F}" type="sibTrans" cxnId="{5F74F27D-EB5A-4CFE-B119-234FB44E3075}">
      <dgm:prSet/>
      <dgm:spPr/>
      <dgm:t>
        <a:bodyPr/>
        <a:lstStyle/>
        <a:p>
          <a:endParaRPr lang="ru-RU"/>
        </a:p>
      </dgm:t>
    </dgm:pt>
    <dgm:pt modelId="{A0DF99EC-5779-49A3-BD1A-82BE3569A78A}" type="pres">
      <dgm:prSet presAssocID="{32B07A48-697B-4D0C-A2C6-96320B1CB54F}" presName="diagram" presStyleCnt="0">
        <dgm:presLayoutVars>
          <dgm:dir/>
          <dgm:resizeHandles val="exact"/>
        </dgm:presLayoutVars>
      </dgm:prSet>
      <dgm:spPr/>
    </dgm:pt>
    <dgm:pt modelId="{254710A0-97D4-40E1-9001-94AEDBE86C00}" type="pres">
      <dgm:prSet presAssocID="{38C4E54C-6898-485A-A89E-5BA24D2F925B}" presName="node" presStyleLbl="node1" presStyleIdx="0" presStyleCnt="6">
        <dgm:presLayoutVars>
          <dgm:bulletEnabled val="1"/>
        </dgm:presLayoutVars>
      </dgm:prSet>
      <dgm:spPr/>
    </dgm:pt>
    <dgm:pt modelId="{B54CF934-9C63-4698-BD77-94CDD356824B}" type="pres">
      <dgm:prSet presAssocID="{8E3AE166-3655-4863-9FFB-F15540942A08}" presName="sibTrans" presStyleCnt="0"/>
      <dgm:spPr/>
    </dgm:pt>
    <dgm:pt modelId="{8A2B9AF5-2626-4730-92BA-825637446FB8}" type="pres">
      <dgm:prSet presAssocID="{F03BCD15-4560-45D0-81F2-6F9F4A498C26}" presName="node" presStyleLbl="node1" presStyleIdx="1" presStyleCnt="6">
        <dgm:presLayoutVars>
          <dgm:bulletEnabled val="1"/>
        </dgm:presLayoutVars>
      </dgm:prSet>
      <dgm:spPr/>
    </dgm:pt>
    <dgm:pt modelId="{5E61598E-E596-46C9-B699-62082BF7AB78}" type="pres">
      <dgm:prSet presAssocID="{77DFC3FD-66F5-4515-905B-DBAD208F453E}" presName="sibTrans" presStyleCnt="0"/>
      <dgm:spPr/>
    </dgm:pt>
    <dgm:pt modelId="{CC76C28D-5A57-4586-87C4-BB5300D59E51}" type="pres">
      <dgm:prSet presAssocID="{CDC849E0-748D-4D48-A9AE-A306935B763D}" presName="node" presStyleLbl="node1" presStyleIdx="2" presStyleCnt="6">
        <dgm:presLayoutVars>
          <dgm:bulletEnabled val="1"/>
        </dgm:presLayoutVars>
      </dgm:prSet>
      <dgm:spPr/>
    </dgm:pt>
    <dgm:pt modelId="{51E2D7D2-682B-4D96-A187-26136A1F4448}" type="pres">
      <dgm:prSet presAssocID="{B98C74B1-4B55-4895-AD45-7F181385398F}" presName="sibTrans" presStyleCnt="0"/>
      <dgm:spPr/>
    </dgm:pt>
    <dgm:pt modelId="{7106D69A-8E27-416D-A9D5-FAF291233F20}" type="pres">
      <dgm:prSet presAssocID="{1A3AC153-F236-48BE-B6F9-A56FBB0C4A58}" presName="node" presStyleLbl="node1" presStyleIdx="3" presStyleCnt="6">
        <dgm:presLayoutVars>
          <dgm:bulletEnabled val="1"/>
        </dgm:presLayoutVars>
      </dgm:prSet>
      <dgm:spPr/>
    </dgm:pt>
    <dgm:pt modelId="{6A3CD62F-9A29-40CC-BF1E-557826E37F42}" type="pres">
      <dgm:prSet presAssocID="{F31CD167-498D-4031-83A3-8F3F2A66028F}" presName="sibTrans" presStyleCnt="0"/>
      <dgm:spPr/>
    </dgm:pt>
    <dgm:pt modelId="{850BB096-42F3-4E1C-A95E-C7E4109D704D}" type="pres">
      <dgm:prSet presAssocID="{EF3EBAF6-AB6E-42B8-AB8F-D38B863DF794}" presName="node" presStyleLbl="node1" presStyleIdx="4" presStyleCnt="6">
        <dgm:presLayoutVars>
          <dgm:bulletEnabled val="1"/>
        </dgm:presLayoutVars>
      </dgm:prSet>
      <dgm:spPr/>
    </dgm:pt>
    <dgm:pt modelId="{25C00749-2560-4F11-A27A-1AF21399EE67}" type="pres">
      <dgm:prSet presAssocID="{258804CE-70F2-48DF-95E2-58F771D42D2E}" presName="sibTrans" presStyleCnt="0"/>
      <dgm:spPr/>
    </dgm:pt>
    <dgm:pt modelId="{047B1647-5656-421E-B0AE-49F2593A8C2A}" type="pres">
      <dgm:prSet presAssocID="{281EFBC5-8A4D-4436-AC8C-1779016A2851}" presName="node" presStyleLbl="node1" presStyleIdx="5" presStyleCnt="6">
        <dgm:presLayoutVars>
          <dgm:bulletEnabled val="1"/>
        </dgm:presLayoutVars>
      </dgm:prSet>
      <dgm:spPr/>
    </dgm:pt>
  </dgm:ptLst>
  <dgm:cxnLst>
    <dgm:cxn modelId="{0B551703-CAF3-47D5-AD3F-B5DE999E6AB5}" srcId="{32B07A48-697B-4D0C-A2C6-96320B1CB54F}" destId="{1A3AC153-F236-48BE-B6F9-A56FBB0C4A58}" srcOrd="3" destOrd="0" parTransId="{43A9A964-A82A-4B3C-A52C-96F7943386E1}" sibTransId="{F31CD167-498D-4031-83A3-8F3F2A66028F}"/>
    <dgm:cxn modelId="{D5EB3E11-2EE5-4297-B673-37619996F8EA}" type="presOf" srcId="{1A3AC153-F236-48BE-B6F9-A56FBB0C4A58}" destId="{7106D69A-8E27-416D-A9D5-FAF291233F20}" srcOrd="0" destOrd="0" presId="urn:microsoft.com/office/officeart/2005/8/layout/default"/>
    <dgm:cxn modelId="{9EC3471A-BFF6-4809-A9DE-45594F7B97F4}" type="presOf" srcId="{EF3EBAF6-AB6E-42B8-AB8F-D38B863DF794}" destId="{850BB096-42F3-4E1C-A95E-C7E4109D704D}" srcOrd="0" destOrd="0" presId="urn:microsoft.com/office/officeart/2005/8/layout/default"/>
    <dgm:cxn modelId="{6EB9F829-09F7-4791-84F6-E1F974143447}" type="presOf" srcId="{281EFBC5-8A4D-4436-AC8C-1779016A2851}" destId="{047B1647-5656-421E-B0AE-49F2593A8C2A}" srcOrd="0" destOrd="0" presId="urn:microsoft.com/office/officeart/2005/8/layout/default"/>
    <dgm:cxn modelId="{A0AE7A34-2CCB-4D8D-A1E7-FF8F770B7582}" srcId="{32B07A48-697B-4D0C-A2C6-96320B1CB54F}" destId="{38C4E54C-6898-485A-A89E-5BA24D2F925B}" srcOrd="0" destOrd="0" parTransId="{7D99D348-0CCA-465C-BDBD-6999C2EAC703}" sibTransId="{8E3AE166-3655-4863-9FFB-F15540942A08}"/>
    <dgm:cxn modelId="{429BC83E-B8DD-4068-B932-953CDE98AFC8}" srcId="{32B07A48-697B-4D0C-A2C6-96320B1CB54F}" destId="{F03BCD15-4560-45D0-81F2-6F9F4A498C26}" srcOrd="1" destOrd="0" parTransId="{20BB3ACF-FB8A-4BEE-B8C7-342EEB4CC865}" sibTransId="{77DFC3FD-66F5-4515-905B-DBAD208F453E}"/>
    <dgm:cxn modelId="{8C74C640-2735-4028-AB6F-2F2D1AE56324}" type="presOf" srcId="{32B07A48-697B-4D0C-A2C6-96320B1CB54F}" destId="{A0DF99EC-5779-49A3-BD1A-82BE3569A78A}" srcOrd="0" destOrd="0" presId="urn:microsoft.com/office/officeart/2005/8/layout/default"/>
    <dgm:cxn modelId="{5F74F27D-EB5A-4CFE-B119-234FB44E3075}" srcId="{32B07A48-697B-4D0C-A2C6-96320B1CB54F}" destId="{CDC849E0-748D-4D48-A9AE-A306935B763D}" srcOrd="2" destOrd="0" parTransId="{E34CDCC0-50AC-4561-9965-55EF5EC72DD8}" sibTransId="{B98C74B1-4B55-4895-AD45-7F181385398F}"/>
    <dgm:cxn modelId="{4324F483-25BC-41A4-B045-C2BF0581B42E}" type="presOf" srcId="{38C4E54C-6898-485A-A89E-5BA24D2F925B}" destId="{254710A0-97D4-40E1-9001-94AEDBE86C00}" srcOrd="0" destOrd="0" presId="urn:microsoft.com/office/officeart/2005/8/layout/default"/>
    <dgm:cxn modelId="{4CCB81D3-BD5F-40AF-B005-D9194E5032DA}" srcId="{32B07A48-697B-4D0C-A2C6-96320B1CB54F}" destId="{EF3EBAF6-AB6E-42B8-AB8F-D38B863DF794}" srcOrd="4" destOrd="0" parTransId="{91657294-DA23-448A-8546-AF08A287BF91}" sibTransId="{258804CE-70F2-48DF-95E2-58F771D42D2E}"/>
    <dgm:cxn modelId="{08ACADD7-D3A9-4BF6-9B3C-061FA75AC99F}" srcId="{32B07A48-697B-4D0C-A2C6-96320B1CB54F}" destId="{281EFBC5-8A4D-4436-AC8C-1779016A2851}" srcOrd="5" destOrd="0" parTransId="{765821E4-29D7-400E-82DF-20D428757804}" sibTransId="{784E28A9-267A-4201-A2E9-09AC9033AC22}"/>
    <dgm:cxn modelId="{AD88CBF5-FE7E-43CF-86DA-D759992F04E5}" type="presOf" srcId="{CDC849E0-748D-4D48-A9AE-A306935B763D}" destId="{CC76C28D-5A57-4586-87C4-BB5300D59E51}" srcOrd="0" destOrd="0" presId="urn:microsoft.com/office/officeart/2005/8/layout/default"/>
    <dgm:cxn modelId="{DDB73FFA-8138-4993-87EA-527F082522C3}" type="presOf" srcId="{F03BCD15-4560-45D0-81F2-6F9F4A498C26}" destId="{8A2B9AF5-2626-4730-92BA-825637446FB8}" srcOrd="0" destOrd="0" presId="urn:microsoft.com/office/officeart/2005/8/layout/default"/>
    <dgm:cxn modelId="{78577FDB-E2FC-40AA-A93F-08046495427E}" type="presParOf" srcId="{A0DF99EC-5779-49A3-BD1A-82BE3569A78A}" destId="{254710A0-97D4-40E1-9001-94AEDBE86C00}" srcOrd="0" destOrd="0" presId="urn:microsoft.com/office/officeart/2005/8/layout/default"/>
    <dgm:cxn modelId="{A755F610-A420-4D6F-A100-51364A67C418}" type="presParOf" srcId="{A0DF99EC-5779-49A3-BD1A-82BE3569A78A}" destId="{B54CF934-9C63-4698-BD77-94CDD356824B}" srcOrd="1" destOrd="0" presId="urn:microsoft.com/office/officeart/2005/8/layout/default"/>
    <dgm:cxn modelId="{CEEBFF84-FBBF-43AC-BBB3-6B528BF60727}" type="presParOf" srcId="{A0DF99EC-5779-49A3-BD1A-82BE3569A78A}" destId="{8A2B9AF5-2626-4730-92BA-825637446FB8}" srcOrd="2" destOrd="0" presId="urn:microsoft.com/office/officeart/2005/8/layout/default"/>
    <dgm:cxn modelId="{6BC7D156-83D2-4D48-8CBC-81A272112DAF}" type="presParOf" srcId="{A0DF99EC-5779-49A3-BD1A-82BE3569A78A}" destId="{5E61598E-E596-46C9-B699-62082BF7AB78}" srcOrd="3" destOrd="0" presId="urn:microsoft.com/office/officeart/2005/8/layout/default"/>
    <dgm:cxn modelId="{85B41547-D420-4D97-929E-F79A3E7A1015}" type="presParOf" srcId="{A0DF99EC-5779-49A3-BD1A-82BE3569A78A}" destId="{CC76C28D-5A57-4586-87C4-BB5300D59E51}" srcOrd="4" destOrd="0" presId="urn:microsoft.com/office/officeart/2005/8/layout/default"/>
    <dgm:cxn modelId="{A727B8FB-1670-44E0-9C8E-EB25A2412572}" type="presParOf" srcId="{A0DF99EC-5779-49A3-BD1A-82BE3569A78A}" destId="{51E2D7D2-682B-4D96-A187-26136A1F4448}" srcOrd="5" destOrd="0" presId="urn:microsoft.com/office/officeart/2005/8/layout/default"/>
    <dgm:cxn modelId="{C806E639-2917-4C09-8A11-D9986B979AC0}" type="presParOf" srcId="{A0DF99EC-5779-49A3-BD1A-82BE3569A78A}" destId="{7106D69A-8E27-416D-A9D5-FAF291233F20}" srcOrd="6" destOrd="0" presId="urn:microsoft.com/office/officeart/2005/8/layout/default"/>
    <dgm:cxn modelId="{4EE9CEF7-D5D2-4B33-BEA1-AD1FE8E4FA9B}" type="presParOf" srcId="{A0DF99EC-5779-49A3-BD1A-82BE3569A78A}" destId="{6A3CD62F-9A29-40CC-BF1E-557826E37F42}" srcOrd="7" destOrd="0" presId="urn:microsoft.com/office/officeart/2005/8/layout/default"/>
    <dgm:cxn modelId="{E627EB9D-6F1D-4A6A-9C9C-CC1DECB0311D}" type="presParOf" srcId="{A0DF99EC-5779-49A3-BD1A-82BE3569A78A}" destId="{850BB096-42F3-4E1C-A95E-C7E4109D704D}" srcOrd="8" destOrd="0" presId="urn:microsoft.com/office/officeart/2005/8/layout/default"/>
    <dgm:cxn modelId="{E2211C13-503F-41D8-9C49-6AFC43CE3C14}" type="presParOf" srcId="{A0DF99EC-5779-49A3-BD1A-82BE3569A78A}" destId="{25C00749-2560-4F11-A27A-1AF21399EE67}" srcOrd="9" destOrd="0" presId="urn:microsoft.com/office/officeart/2005/8/layout/default"/>
    <dgm:cxn modelId="{D90BDDE2-BF2D-41C1-8E59-4B4C34924511}" type="presParOf" srcId="{A0DF99EC-5779-49A3-BD1A-82BE3569A78A}" destId="{047B1647-5656-421E-B0AE-49F2593A8C2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710A0-97D4-40E1-9001-94AEDBE86C00}">
      <dsp:nvSpPr>
        <dsp:cNvPr id="0" name=""/>
        <dsp:cNvSpPr/>
      </dsp:nvSpPr>
      <dsp:spPr>
        <a:xfrm>
          <a:off x="0" y="343323"/>
          <a:ext cx="3640015" cy="21840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002060"/>
              </a:solidFill>
            </a:rPr>
            <a:t>Установить партнерские отношения с семьями каждого воспитанника, объединив усилия педагогов и родителей для развития детей</a:t>
          </a:r>
        </a:p>
      </dsp:txBody>
      <dsp:txXfrm>
        <a:off x="0" y="343323"/>
        <a:ext cx="3640015" cy="2184009"/>
      </dsp:txXfrm>
    </dsp:sp>
    <dsp:sp modelId="{8A2B9AF5-2626-4730-92BA-825637446FB8}">
      <dsp:nvSpPr>
        <dsp:cNvPr id="0" name=""/>
        <dsp:cNvSpPr/>
      </dsp:nvSpPr>
      <dsp:spPr>
        <a:xfrm>
          <a:off x="4004017" y="343323"/>
          <a:ext cx="3640015" cy="218400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002060"/>
              </a:solidFill>
            </a:rPr>
            <a:t>Создать атмосферу общности интересов, эмоциональной поддержки и взаимопомощи в отношениях «родители– дети– педагог»</a:t>
          </a:r>
        </a:p>
      </dsp:txBody>
      <dsp:txXfrm>
        <a:off x="4004017" y="343323"/>
        <a:ext cx="3640015" cy="2184009"/>
      </dsp:txXfrm>
    </dsp:sp>
    <dsp:sp modelId="{CC76C28D-5A57-4586-87C4-BB5300D59E51}">
      <dsp:nvSpPr>
        <dsp:cNvPr id="0" name=""/>
        <dsp:cNvSpPr/>
      </dsp:nvSpPr>
      <dsp:spPr>
        <a:xfrm>
          <a:off x="8008034" y="343323"/>
          <a:ext cx="3640015" cy="21840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C00000"/>
              </a:solidFill>
            </a:rPr>
            <a:t>Активизировать готовность  и желание родителей воспитанников участвовать  в реализации проектного метода</a:t>
          </a:r>
        </a:p>
      </dsp:txBody>
      <dsp:txXfrm>
        <a:off x="8008034" y="343323"/>
        <a:ext cx="3640015" cy="2184009"/>
      </dsp:txXfrm>
    </dsp:sp>
    <dsp:sp modelId="{7106D69A-8E27-416D-A9D5-FAF291233F20}">
      <dsp:nvSpPr>
        <dsp:cNvPr id="0" name=""/>
        <dsp:cNvSpPr/>
      </dsp:nvSpPr>
      <dsp:spPr>
        <a:xfrm>
          <a:off x="0" y="2891334"/>
          <a:ext cx="3640015" cy="21840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C00000"/>
              </a:solidFill>
            </a:rPr>
            <a:t>Поддержать уверенность родителей в собственных педагогических возможностях, осознать свою роль в образовательном процессе</a:t>
          </a:r>
        </a:p>
      </dsp:txBody>
      <dsp:txXfrm>
        <a:off x="0" y="2891334"/>
        <a:ext cx="3640015" cy="2184009"/>
      </dsp:txXfrm>
    </dsp:sp>
    <dsp:sp modelId="{850BB096-42F3-4E1C-A95E-C7E4109D704D}">
      <dsp:nvSpPr>
        <dsp:cNvPr id="0" name=""/>
        <dsp:cNvSpPr/>
      </dsp:nvSpPr>
      <dsp:spPr>
        <a:xfrm>
          <a:off x="4004017" y="2891334"/>
          <a:ext cx="3640015" cy="2184009"/>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C00000"/>
              </a:solidFill>
            </a:rPr>
            <a:t>Обогатить педагогический опыт родителей</a:t>
          </a:r>
        </a:p>
      </dsp:txBody>
      <dsp:txXfrm>
        <a:off x="4004017" y="2891334"/>
        <a:ext cx="3640015" cy="2184009"/>
      </dsp:txXfrm>
    </dsp:sp>
    <dsp:sp modelId="{047B1647-5656-421E-B0AE-49F2593A8C2A}">
      <dsp:nvSpPr>
        <dsp:cNvPr id="0" name=""/>
        <dsp:cNvSpPr/>
      </dsp:nvSpPr>
      <dsp:spPr>
        <a:xfrm>
          <a:off x="8008034" y="2891334"/>
          <a:ext cx="3640015" cy="218400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ru-RU" sz="2200" kern="1200" dirty="0">
              <a:solidFill>
                <a:srgbClr val="002060"/>
              </a:solidFill>
            </a:rPr>
            <a:t>Испытать родителям чувство сопричастности и удовлетворения от совместной деятельности                с детьми</a:t>
          </a:r>
        </a:p>
      </dsp:txBody>
      <dsp:txXfrm>
        <a:off x="8008034" y="2891334"/>
        <a:ext cx="3640015" cy="21840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36D1A-5B90-4441-9655-12B8836E51EC}" type="datetimeFigureOut">
              <a:rPr lang="ru-RU" smtClean="0"/>
              <a:t>29.10.2024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381BA4-803D-4C39-9494-2E1F4C40FEDC}" type="slidenum">
              <a:rPr lang="ru-RU" smtClean="0"/>
              <a:t>‹#›</a:t>
            </a:fld>
            <a:endParaRPr lang="ru-RU"/>
          </a:p>
        </p:txBody>
      </p:sp>
    </p:spTree>
    <p:extLst>
      <p:ext uri="{BB962C8B-B14F-4D97-AF65-F5344CB8AC3E}">
        <p14:creationId xmlns:p14="http://schemas.microsoft.com/office/powerpoint/2010/main" val="2418414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3381BA4-803D-4C39-9494-2E1F4C40FEDC}" type="slidenum">
              <a:rPr lang="ru-RU" smtClean="0"/>
              <a:t>1</a:t>
            </a:fld>
            <a:endParaRPr lang="ru-RU"/>
          </a:p>
        </p:txBody>
      </p:sp>
    </p:spTree>
    <p:extLst>
      <p:ext uri="{BB962C8B-B14F-4D97-AF65-F5344CB8AC3E}">
        <p14:creationId xmlns:p14="http://schemas.microsoft.com/office/powerpoint/2010/main" val="238554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CCB8FB-D17F-BB5C-FBA1-826469E8C52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A835D4F-5E35-E4AD-7E13-6C47BC465D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5DFC636-59AC-3C9D-AA91-761ADF14806C}"/>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63B2EACC-3249-5CDF-2C7F-FCECBEEC94A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903CE87-EBCA-A0AF-8CBF-4A58FB55912F}"/>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91105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BE3B23-19E2-2555-1299-5AD2E95E860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8839AD6-9A66-6ED8-9DED-9A01F1FDC3DE}"/>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37B1C63-FCFD-85F4-E811-F9F89EF875E1}"/>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9004B2F4-8998-BFD8-8C84-7E077B67D9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D32E81A-5314-EC58-9553-815418A98C20}"/>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3206616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A1E0314-EF51-0573-0D99-68796FEE279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2F4055FA-8D00-1D47-5887-604994C7B41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CAE30E9-FAA1-3D9B-6610-999F92694B8B}"/>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EDF58F54-7B10-7E5D-D78D-0863DAC849D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E4E00C1-315B-DF9F-F4B8-EC863F9C5478}"/>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328417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A18C1B-4170-4E57-F8E5-33A69518F08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10C1563-A894-C79A-E416-99B0AC61218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D910763-54AA-39EC-B5C4-6A512385CB91}"/>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07B82C44-939B-177A-61D2-071B8CE028E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282DDB4-E0F7-941F-E613-DE161B498C95}"/>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147147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B8B014-3B27-284E-A948-340A0D9A536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8EAD270-C43C-5890-9E55-90118A7FFC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6223569-3C74-D1BE-E7F3-608D4C9B09D5}"/>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94A77913-BE0A-5117-9BD3-2015AD66DE1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2E08CC1-6CF9-2584-A377-8AF23037B834}"/>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225770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65C3B6-0297-66AE-C11C-6EC11870F7B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E99C21E-FAF0-2FB4-4FB6-FBDE3D76036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2C9A9224-65E7-A02F-5D66-803B23C1292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9E505E-02BA-2718-CF9F-FA449D81B40C}"/>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39648025-7724-52A3-81CA-1738E15FE46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31A1CD7-C49B-C986-575D-6F623F278DB3}"/>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62002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A1DF29-2887-C575-F088-A8DFA3489E12}"/>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E760187-B73B-1D12-9435-3317AF439B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FFA3CD3-4BE6-9C9E-8967-698A17DD2A4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0B9E619-D9B4-765E-D1CA-8015F3C729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2C8AFB1-97DB-CA0E-564C-AEAB435D68B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16A30E47-A22D-F961-894D-155283E87DCD}"/>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8" name="Нижний колонтитул 7">
            <a:extLst>
              <a:ext uri="{FF2B5EF4-FFF2-40B4-BE49-F238E27FC236}">
                <a16:creationId xmlns:a16="http://schemas.microsoft.com/office/drawing/2014/main" id="{50ED3426-A331-8B83-A764-CF22FBE6304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08A1A6B1-8157-E233-C25A-0725D6D6F03C}"/>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383709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A52F4F-95A8-40CD-6A1B-644CA8A99DE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3E1271D-9BDF-0A08-0A11-F439186BC793}"/>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4" name="Нижний колонтитул 3">
            <a:extLst>
              <a:ext uri="{FF2B5EF4-FFF2-40B4-BE49-F238E27FC236}">
                <a16:creationId xmlns:a16="http://schemas.microsoft.com/office/drawing/2014/main" id="{80CBB669-E133-C766-41AC-3BFF7AEDAEA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3368562-5E16-5A3A-6515-5A69BAA4EE15}"/>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3314891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EB0677A-C327-BAB7-F901-3A5DC3BFA5FD}"/>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3" name="Нижний колонтитул 2">
            <a:extLst>
              <a:ext uri="{FF2B5EF4-FFF2-40B4-BE49-F238E27FC236}">
                <a16:creationId xmlns:a16="http://schemas.microsoft.com/office/drawing/2014/main" id="{07477064-4E00-58DE-4BD6-6EFA5CC12B7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499F422-A80F-FF16-15CA-30E116D34A32}"/>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322828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54ABD7-D617-019E-5AD7-B14D6B240C0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5388D457-BB70-A0E9-D1F0-44DDD1C34F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DA5C294-FBB0-CA20-0F38-33E17DF24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F0C6C74-2F74-A517-4980-E9446E4C48F5}"/>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5A03FF28-936A-0C46-A112-D800E6EA105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BA5787F-B9A0-1341-7AD0-B7129502EE5B}"/>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293813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3F6BB3-08B6-B6C2-C805-7BC2E84BBA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65B5B93-0B9F-690D-0BB9-15F7DC660A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C73F9CFF-9D06-6465-EAD3-6CBB9C2B77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C643E24-A7DC-C1D9-5ECC-507F251A471F}"/>
              </a:ext>
            </a:extLst>
          </p:cNvPr>
          <p:cNvSpPr>
            <a:spLocks noGrp="1"/>
          </p:cNvSpPr>
          <p:nvPr>
            <p:ph type="dt" sz="half" idx="10"/>
          </p:nvPr>
        </p:nvSpPr>
        <p:spPr/>
        <p:txBody>
          <a:bodyPr/>
          <a:lstStyle/>
          <a:p>
            <a:fld id="{13BC42D6-4848-4747-A3DE-9E0AC414D90F}" type="datetimeFigureOut">
              <a:rPr lang="ru-RU" smtClean="0"/>
              <a:t>29.10.2024</a:t>
            </a:fld>
            <a:endParaRPr lang="ru-RU"/>
          </a:p>
        </p:txBody>
      </p:sp>
      <p:sp>
        <p:nvSpPr>
          <p:cNvPr id="6" name="Нижний колонтитул 5">
            <a:extLst>
              <a:ext uri="{FF2B5EF4-FFF2-40B4-BE49-F238E27FC236}">
                <a16:creationId xmlns:a16="http://schemas.microsoft.com/office/drawing/2014/main" id="{E94B3CD8-55BD-D1A5-BF1F-489B24D36F0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98815CF9-1B64-BE16-25C5-3594622DA344}"/>
              </a:ext>
            </a:extLst>
          </p:cNvPr>
          <p:cNvSpPr>
            <a:spLocks noGrp="1"/>
          </p:cNvSpPr>
          <p:nvPr>
            <p:ph type="sldNum" sz="quarter" idx="12"/>
          </p:nvPr>
        </p:nvSpPr>
        <p:spPr/>
        <p:txBody>
          <a:bodyPr/>
          <a:lstStyle/>
          <a:p>
            <a:fld id="{CE422286-FD2B-46CE-8AB3-304F4D4C4D47}" type="slidenum">
              <a:rPr lang="ru-RU" smtClean="0"/>
              <a:t>‹#›</a:t>
            </a:fld>
            <a:endParaRPr lang="ru-RU"/>
          </a:p>
        </p:txBody>
      </p:sp>
    </p:spTree>
    <p:extLst>
      <p:ext uri="{BB962C8B-B14F-4D97-AF65-F5344CB8AC3E}">
        <p14:creationId xmlns:p14="http://schemas.microsoft.com/office/powerpoint/2010/main" val="103427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859F93-6D77-6027-E846-2C1B7DAAAC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D4F40CB-5963-91DC-1ADE-F538D22255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0B709AC-8A6B-FBFB-0D5B-499123E262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C42D6-4848-4747-A3DE-9E0AC414D90F}" type="datetimeFigureOut">
              <a:rPr lang="ru-RU" smtClean="0"/>
              <a:t>29.10.2024</a:t>
            </a:fld>
            <a:endParaRPr lang="ru-RU"/>
          </a:p>
        </p:txBody>
      </p:sp>
      <p:sp>
        <p:nvSpPr>
          <p:cNvPr id="5" name="Нижний колонтитул 4">
            <a:extLst>
              <a:ext uri="{FF2B5EF4-FFF2-40B4-BE49-F238E27FC236}">
                <a16:creationId xmlns:a16="http://schemas.microsoft.com/office/drawing/2014/main" id="{8305A8D3-BD1D-FF95-3924-8DB2B6C47E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91AE9AF8-DEE8-3F1C-C25C-DA6DD8584A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22286-FD2B-46CE-8AB3-304F4D4C4D47}" type="slidenum">
              <a:rPr lang="ru-RU" smtClean="0"/>
              <a:t>‹#›</a:t>
            </a:fld>
            <a:endParaRPr lang="ru-RU"/>
          </a:p>
        </p:txBody>
      </p:sp>
    </p:spTree>
    <p:extLst>
      <p:ext uri="{BB962C8B-B14F-4D97-AF65-F5344CB8AC3E}">
        <p14:creationId xmlns:p14="http://schemas.microsoft.com/office/powerpoint/2010/main" val="401058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D693B1-E80F-AD22-AEDB-C340CC45FE13}"/>
              </a:ext>
            </a:extLst>
          </p:cNvPr>
          <p:cNvSpPr txBox="1"/>
          <p:nvPr/>
        </p:nvSpPr>
        <p:spPr>
          <a:xfrm>
            <a:off x="1955410" y="196135"/>
            <a:ext cx="7400778" cy="841256"/>
          </a:xfrm>
          <a:prstGeom prst="rect">
            <a:avLst/>
          </a:prstGeom>
          <a:noFill/>
        </p:spPr>
        <p:txBody>
          <a:bodyPr wrap="square">
            <a:spAutoFit/>
          </a:bodyPr>
          <a:lstStyle/>
          <a:p>
            <a:pPr marL="0" marR="64008" lvl="0" indent="0" algn="ctr" defTabSz="914400" rtl="0" eaLnBrk="1" fontAlgn="auto" latinLnBrk="0" hangingPunct="1">
              <a:lnSpc>
                <a:spcPct val="100000"/>
              </a:lnSpc>
              <a:spcBef>
                <a:spcPts val="400"/>
              </a:spcBef>
              <a:spcAft>
                <a:spcPts val="0"/>
              </a:spcAft>
              <a:buClr>
                <a:srgbClr val="2DA2BF"/>
              </a:buClr>
              <a:buSzPct val="68000"/>
              <a:buFontTx/>
              <a:buNone/>
              <a:tabLst/>
              <a:defRPr/>
            </a:pPr>
            <a:r>
              <a:rPr kumimoji="0" lang="ru-RU"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Управление образования Администрации города Новочеркасска</a:t>
            </a:r>
          </a:p>
          <a:p>
            <a:pPr marL="0" marR="64008" lvl="0" indent="0" algn="ctr" defTabSz="914400" rtl="0" eaLnBrk="1" fontAlgn="auto" latinLnBrk="0" hangingPunct="1">
              <a:lnSpc>
                <a:spcPct val="100000"/>
              </a:lnSpc>
              <a:spcBef>
                <a:spcPts val="400"/>
              </a:spcBef>
              <a:spcAft>
                <a:spcPts val="0"/>
              </a:spcAft>
              <a:buClr>
                <a:srgbClr val="2DA2BF"/>
              </a:buClr>
              <a:buSzPct val="68000"/>
              <a:buFontTx/>
              <a:buNone/>
              <a:tabLst/>
              <a:defRPr/>
            </a:pPr>
            <a:r>
              <a:rPr kumimoji="0" lang="ru-RU"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муниципальное бюджетное дошкольное образовательное учреждение детский сад №9</a:t>
            </a:r>
          </a:p>
          <a:p>
            <a:pPr marL="0" marR="64008" lvl="0" indent="0" algn="ctr" defTabSz="914400" rtl="0" eaLnBrk="1" fontAlgn="auto" latinLnBrk="0" hangingPunct="1">
              <a:lnSpc>
                <a:spcPct val="100000"/>
              </a:lnSpc>
              <a:spcBef>
                <a:spcPts val="400"/>
              </a:spcBef>
              <a:spcAft>
                <a:spcPts val="0"/>
              </a:spcAft>
              <a:buClr>
                <a:srgbClr val="2DA2BF"/>
              </a:buClr>
              <a:buSzPct val="68000"/>
              <a:buFontTx/>
              <a:buNone/>
              <a:tabLst/>
              <a:defRPr/>
            </a:pPr>
            <a:r>
              <a:rPr kumimoji="0" lang="ru-RU" sz="1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муниципальный методический ресурсный центр</a:t>
            </a:r>
          </a:p>
        </p:txBody>
      </p:sp>
      <p:sp>
        <p:nvSpPr>
          <p:cNvPr id="11" name="TextBox 10">
            <a:extLst>
              <a:ext uri="{FF2B5EF4-FFF2-40B4-BE49-F238E27FC236}">
                <a16:creationId xmlns:a16="http://schemas.microsoft.com/office/drawing/2014/main" id="{5C9084EF-CDB9-B24D-7969-F6A03DCCB3ED}"/>
              </a:ext>
            </a:extLst>
          </p:cNvPr>
          <p:cNvSpPr txBox="1"/>
          <p:nvPr/>
        </p:nvSpPr>
        <p:spPr>
          <a:xfrm>
            <a:off x="8201464" y="5374594"/>
            <a:ext cx="3819965" cy="646331"/>
          </a:xfrm>
          <a:prstGeom prst="rect">
            <a:avLst/>
          </a:prstGeom>
          <a:noFill/>
        </p:spPr>
        <p:txBody>
          <a:bodyPr wrap="square">
            <a:spAutoFit/>
          </a:bodyPr>
          <a:lstStyle/>
          <a:p>
            <a:pPr marL="0" marR="0" lvl="0" indent="0" algn="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Подготовила: </a:t>
            </a:r>
            <a:r>
              <a:rPr kumimoji="0" lang="ru-RU" sz="1800" b="1" i="0" u="none" strike="noStrike" kern="1200" cap="none" spc="0" normalizeH="0" baseline="0" noProof="0" dirty="0" err="1">
                <a:ln>
                  <a:noFill/>
                </a:ln>
                <a:solidFill>
                  <a:srgbClr val="002060"/>
                </a:solidFill>
                <a:effectLst/>
                <a:uLnTx/>
                <a:uFillTx/>
                <a:latin typeface="Times New Roman" panose="02020603050405020304" pitchFamily="18" charset="0"/>
                <a:ea typeface="+mn-ea"/>
                <a:cs typeface="Times New Roman" panose="02020603050405020304" pitchFamily="18" charset="0"/>
              </a:rPr>
              <a:t>Соломенникова</a:t>
            </a: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В.В.,                                     заместитель заведующего по ВМР</a:t>
            </a:r>
          </a:p>
        </p:txBody>
      </p:sp>
      <p:sp>
        <p:nvSpPr>
          <p:cNvPr id="13" name="TextBox 12">
            <a:extLst>
              <a:ext uri="{FF2B5EF4-FFF2-40B4-BE49-F238E27FC236}">
                <a16:creationId xmlns:a16="http://schemas.microsoft.com/office/drawing/2014/main" id="{688CF97B-4B59-A59B-7C94-3DB7D6171A37}"/>
              </a:ext>
            </a:extLst>
          </p:cNvPr>
          <p:cNvSpPr txBox="1"/>
          <p:nvPr/>
        </p:nvSpPr>
        <p:spPr>
          <a:xfrm>
            <a:off x="4723227" y="6292533"/>
            <a:ext cx="695647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г. Новочеркасск, 2024г</a:t>
            </a:r>
            <a:r>
              <a:rPr kumimoji="0" lang="ru-RU" sz="1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a:t>
            </a: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5EB55E73-4BA6-AE49-98C9-F5FD7C4D4F8A}"/>
              </a:ext>
            </a:extLst>
          </p:cNvPr>
          <p:cNvSpPr txBox="1"/>
          <p:nvPr/>
        </p:nvSpPr>
        <p:spPr>
          <a:xfrm>
            <a:off x="5078437" y="2022881"/>
            <a:ext cx="6756009" cy="2800767"/>
          </a:xfrm>
          <a:prstGeom prst="rect">
            <a:avLst/>
          </a:prstGeom>
          <a:noFill/>
        </p:spPr>
        <p:txBody>
          <a:bodyPr wrap="square">
            <a:spAutoFit/>
          </a:bodyPr>
          <a:lstStyle/>
          <a:p>
            <a:pPr algn="ctr"/>
            <a:r>
              <a:rPr lang="ru-RU" sz="44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Проектная деятельность                в ДОУ по теме                          </a:t>
            </a:r>
            <a:r>
              <a:rPr kumimoji="0" lang="ru-RU" sz="4400" b="1" i="0" u="none" strike="noStrike" kern="1200" cap="none" spc="0" normalizeH="0" baseline="0" noProof="0" dirty="0">
                <a:ln>
                  <a:noFill/>
                </a:ln>
                <a:solidFill>
                  <a:srgbClr val="C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«Профессии наших родителей» </a:t>
            </a:r>
            <a:endParaRPr lang="ru-RU" sz="4400" dirty="0"/>
          </a:p>
        </p:txBody>
      </p:sp>
      <p:pic>
        <p:nvPicPr>
          <p:cNvPr id="1026" name="Picture 2" descr="Picture background">
            <a:extLst>
              <a:ext uri="{FF2B5EF4-FFF2-40B4-BE49-F238E27FC236}">
                <a16:creationId xmlns:a16="http://schemas.microsoft.com/office/drawing/2014/main" id="{A823E805-624E-6A07-CCB8-E6078461D8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71935"/>
            <a:ext cx="5233182" cy="4563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34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97E5FD-7D27-71B0-E157-267AE3107497}"/>
              </a:ext>
            </a:extLst>
          </p:cNvPr>
          <p:cNvSpPr>
            <a:spLocks noGrp="1"/>
          </p:cNvSpPr>
          <p:nvPr>
            <p:ph type="title"/>
          </p:nvPr>
        </p:nvSpPr>
        <p:spPr>
          <a:xfrm>
            <a:off x="627184" y="210380"/>
            <a:ext cx="11161542" cy="1325563"/>
          </a:xfrm>
        </p:spPr>
        <p:txBody>
          <a:bodyPr>
            <a:normAutofit fontScale="90000"/>
          </a:bodyPr>
          <a:lstStyle/>
          <a:p>
            <a:pPr algn="ctr"/>
            <a:r>
              <a:rPr lang="ru-RU" b="1" i="0" dirty="0">
                <a:solidFill>
                  <a:srgbClr val="00B050"/>
                </a:solidFill>
                <a:effectLst/>
                <a:latin typeface="Times New Roman" panose="02020603050405020304" pitchFamily="18" charset="0"/>
                <a:cs typeface="Times New Roman" panose="02020603050405020304" pitchFamily="18" charset="0"/>
              </a:rPr>
              <a:t>Пример выступления на презентации  семейного мини-проекта  </a:t>
            </a:r>
            <a:br>
              <a:rPr lang="ru-RU" b="1" i="0" dirty="0">
                <a:solidFill>
                  <a:srgbClr val="00B050"/>
                </a:solidFill>
                <a:effectLst/>
                <a:latin typeface="Times New Roman" panose="02020603050405020304" pitchFamily="18" charset="0"/>
                <a:cs typeface="Times New Roman" panose="02020603050405020304" pitchFamily="18" charset="0"/>
              </a:rPr>
            </a:br>
            <a:r>
              <a:rPr lang="ru-RU" b="1" i="0" dirty="0">
                <a:solidFill>
                  <a:srgbClr val="00B050"/>
                </a:solidFill>
                <a:effectLst/>
                <a:latin typeface="Times New Roman" panose="02020603050405020304" pitchFamily="18" charset="0"/>
                <a:cs typeface="Times New Roman" panose="02020603050405020304" pitchFamily="18" charset="0"/>
              </a:rPr>
              <a:t> (описание профессии «бухгалтер</a:t>
            </a:r>
            <a:r>
              <a:rPr lang="ru-RU" b="1" dirty="0">
                <a:solidFill>
                  <a:srgbClr val="00B050"/>
                </a:solidFill>
                <a:latin typeface="Times New Roman" panose="02020603050405020304" pitchFamily="18" charset="0"/>
                <a:cs typeface="Times New Roman" panose="02020603050405020304" pitchFamily="18" charset="0"/>
              </a:rPr>
              <a:t>»)</a:t>
            </a:r>
            <a:endParaRPr lang="ru-RU" dirty="0">
              <a:solidFill>
                <a:srgbClr val="00B05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CD78F849-8D27-EFF3-7D74-65ACAAD3B410}"/>
              </a:ext>
            </a:extLst>
          </p:cNvPr>
          <p:cNvSpPr>
            <a:spLocks noGrp="1"/>
          </p:cNvSpPr>
          <p:nvPr>
            <p:ph idx="1"/>
          </p:nvPr>
        </p:nvSpPr>
        <p:spPr>
          <a:xfrm>
            <a:off x="627184" y="2144102"/>
            <a:ext cx="11161542" cy="4351338"/>
          </a:xfrm>
        </p:spPr>
        <p:txBody>
          <a:bodyPr>
            <a:normAutofit fontScale="85000" lnSpcReduction="20000"/>
          </a:bodyPr>
          <a:lstStyle/>
          <a:p>
            <a:pPr algn="just"/>
            <a:r>
              <a:rPr lang="ru-RU" b="0" i="0" dirty="0">
                <a:solidFill>
                  <a:srgbClr val="002060"/>
                </a:solidFill>
                <a:effectLst/>
                <a:latin typeface="Times New Roman" panose="02020603050405020304" pitchFamily="18" charset="0"/>
                <a:cs typeface="Times New Roman" panose="02020603050405020304" pitchFamily="18" charset="0"/>
              </a:rPr>
              <a:t>Моя мама уже двенадцать лет работает бухгалтером на промышленном предприятии, заводе “НЭВЗ”.  Профессия бухгалтера очень важна для завода, и для всего общества.</a:t>
            </a:r>
          </a:p>
          <a:p>
            <a:pPr algn="just"/>
            <a:r>
              <a:rPr lang="ru-RU" b="0" i="0" dirty="0">
                <a:solidFill>
                  <a:srgbClr val="002060"/>
                </a:solidFill>
                <a:effectLst/>
                <a:latin typeface="Times New Roman" panose="02020603050405020304" pitchFamily="18" charset="0"/>
                <a:cs typeface="Times New Roman" panose="02020603050405020304" pitchFamily="18" charset="0"/>
              </a:rPr>
              <a:t>Мама занимается подсчетом различных показателей деятельности предприятия, рассчитывает зарплаты сотрудникам и самой себе, учитывает материальные ценности, планирует расходы, и выполняет много другой интересной работы.</a:t>
            </a:r>
          </a:p>
          <a:p>
            <a:pPr algn="just"/>
            <a:r>
              <a:rPr lang="ru-RU" b="0" i="0" dirty="0">
                <a:solidFill>
                  <a:srgbClr val="002060"/>
                </a:solidFill>
                <a:effectLst/>
                <a:latin typeface="Times New Roman" panose="02020603050405020304" pitchFamily="18" charset="0"/>
                <a:cs typeface="Times New Roman" panose="02020603050405020304" pitchFamily="18" charset="0"/>
              </a:rPr>
              <a:t>Моя мама специально училась на бухгалтера в колледже и теперь умеет очень хорошо считать, никогда не путается с цифрами.</a:t>
            </a:r>
          </a:p>
          <a:p>
            <a:pPr algn="just"/>
            <a:r>
              <a:rPr lang="ru-RU" b="0" i="0" dirty="0">
                <a:solidFill>
                  <a:srgbClr val="002060"/>
                </a:solidFill>
                <a:effectLst/>
                <a:latin typeface="Times New Roman" panose="02020603050405020304" pitchFamily="18" charset="0"/>
                <a:cs typeface="Times New Roman" panose="02020603050405020304" pitchFamily="18" charset="0"/>
              </a:rPr>
              <a:t>Для работы бухгалтера важны такие качества как усидчивость, терпение, внимательность, умение сосредоточиться на выполняемой работе.</a:t>
            </a:r>
          </a:p>
          <a:p>
            <a:pPr algn="just"/>
            <a:r>
              <a:rPr lang="ru-RU" b="0" i="0" dirty="0">
                <a:solidFill>
                  <a:srgbClr val="002060"/>
                </a:solidFill>
                <a:effectLst/>
                <a:latin typeface="Times New Roman" panose="02020603050405020304" pitchFamily="18" charset="0"/>
                <a:cs typeface="Times New Roman" panose="02020603050405020304" pitchFamily="18" charset="0"/>
              </a:rPr>
              <a:t>Мне очень нравится профессия моей мамы и я бы тоже хотела стать бухгалтером, когда вырасту. Потому что мне нравится математика, и я люблю решать математические задачи.</a:t>
            </a:r>
          </a:p>
          <a:p>
            <a:pPr marL="0" indent="0">
              <a:buNone/>
            </a:pPr>
            <a:endParaRPr lang="ru-RU" dirty="0"/>
          </a:p>
        </p:txBody>
      </p:sp>
    </p:spTree>
    <p:extLst>
      <p:ext uri="{BB962C8B-B14F-4D97-AF65-F5344CB8AC3E}">
        <p14:creationId xmlns:p14="http://schemas.microsoft.com/office/powerpoint/2010/main" val="2856302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C979D3-7B86-BDE9-9DCC-D36842689B98}"/>
              </a:ext>
            </a:extLst>
          </p:cNvPr>
          <p:cNvSpPr>
            <a:spLocks noGrp="1"/>
          </p:cNvSpPr>
          <p:nvPr>
            <p:ph type="title"/>
          </p:nvPr>
        </p:nvSpPr>
        <p:spPr>
          <a:xfrm>
            <a:off x="838200" y="0"/>
            <a:ext cx="10515600" cy="1325563"/>
          </a:xfrm>
        </p:spPr>
        <p:txBody>
          <a:bodyPr/>
          <a:lstStyle/>
          <a:p>
            <a:pPr algn="ctr"/>
            <a:r>
              <a:rPr lang="ru-RU" b="1" i="0" dirty="0">
                <a:solidFill>
                  <a:srgbClr val="00B050"/>
                </a:solidFill>
                <a:effectLst/>
                <a:latin typeface="Times New Roman" panose="02020603050405020304" pitchFamily="18" charset="0"/>
                <a:cs typeface="Times New Roman" panose="02020603050405020304" pitchFamily="18" charset="0"/>
              </a:rPr>
              <a:t>Пример оценки работы над проектом:</a:t>
            </a:r>
            <a:endParaRPr lang="ru-RU" dirty="0">
              <a:solidFill>
                <a:srgbClr val="00B05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B0B1EB9-BA4D-031C-6C58-2EDA1E3BB7BD}"/>
              </a:ext>
            </a:extLst>
          </p:cNvPr>
          <p:cNvSpPr>
            <a:spLocks noGrp="1"/>
          </p:cNvSpPr>
          <p:nvPr>
            <p:ph idx="1"/>
          </p:nvPr>
        </p:nvSpPr>
        <p:spPr>
          <a:xfrm>
            <a:off x="838200" y="1431729"/>
            <a:ext cx="10515600" cy="4667250"/>
          </a:xfrm>
        </p:spPr>
        <p:txBody>
          <a:bodyPr>
            <a:normAutofit/>
          </a:bodyPr>
          <a:lstStyle/>
          <a:p>
            <a:pPr algn="just"/>
            <a:r>
              <a:rPr lang="ru-RU" b="0" i="0" dirty="0">
                <a:solidFill>
                  <a:srgbClr val="002060"/>
                </a:solidFill>
                <a:effectLst/>
                <a:latin typeface="Times New Roman" panose="02020603050405020304" pitchFamily="18" charset="0"/>
                <a:cs typeface="Times New Roman" panose="02020603050405020304" pitchFamily="18" charset="0"/>
              </a:rPr>
              <a:t>Работа над этим проектом была успешной и очень интересной.                   Я узнала много нового о профессии своей мамы (папы, другого родственника). В работе мне помогла моя мама и др., которая очень интересно рассказала о своей профессии.</a:t>
            </a:r>
          </a:p>
          <a:p>
            <a:pPr marL="0" indent="0" algn="just">
              <a:buNone/>
            </a:pPr>
            <a:endParaRPr lang="ru-RU" b="0" i="0" dirty="0">
              <a:solidFill>
                <a:srgbClr val="002060"/>
              </a:solidFill>
              <a:effectLst/>
              <a:latin typeface="Times New Roman" panose="02020603050405020304" pitchFamily="18" charset="0"/>
              <a:cs typeface="Times New Roman" panose="02020603050405020304" pitchFamily="18" charset="0"/>
            </a:endParaRPr>
          </a:p>
          <a:p>
            <a:pPr marL="0" indent="0" algn="just">
              <a:buNone/>
            </a:pPr>
            <a:r>
              <a:rPr lang="ru-RU" b="0" i="0" dirty="0">
                <a:solidFill>
                  <a:srgbClr val="002060"/>
                </a:solidFill>
                <a:effectLst/>
                <a:latin typeface="Times New Roman" panose="02020603050405020304" pitchFamily="18" charset="0"/>
                <a:cs typeface="Times New Roman" panose="02020603050405020304" pitchFamily="18" charset="0"/>
              </a:rPr>
              <a:t>И в заключении следует вынести благодарности за помощь в работе.</a:t>
            </a:r>
          </a:p>
          <a:p>
            <a:pPr marL="0" indent="0" algn="just">
              <a:buNone/>
            </a:pPr>
            <a:r>
              <a:rPr lang="ru-RU" b="1" i="0" dirty="0">
                <a:solidFill>
                  <a:srgbClr val="002060"/>
                </a:solidFill>
                <a:effectLst/>
                <a:latin typeface="Times New Roman" panose="02020603050405020304" pitchFamily="18" charset="0"/>
                <a:cs typeface="Times New Roman" panose="02020603050405020304" pitchFamily="18" charset="0"/>
              </a:rPr>
              <a:t>   </a:t>
            </a:r>
            <a:r>
              <a:rPr lang="ru-RU" b="1" i="0" dirty="0">
                <a:solidFill>
                  <a:srgbClr val="00B050"/>
                </a:solidFill>
                <a:effectLst/>
                <a:latin typeface="Times New Roman" panose="02020603050405020304" pitchFamily="18" charset="0"/>
                <a:cs typeface="Times New Roman" panose="02020603050405020304" pitchFamily="18" charset="0"/>
              </a:rPr>
              <a:t>Пример благодарности за помощь:</a:t>
            </a:r>
            <a:endParaRPr lang="ru-RU" b="0" i="0" dirty="0">
              <a:solidFill>
                <a:srgbClr val="00B050"/>
              </a:solidFill>
              <a:effectLst/>
              <a:latin typeface="Times New Roman" panose="02020603050405020304" pitchFamily="18" charset="0"/>
              <a:cs typeface="Times New Roman" panose="02020603050405020304" pitchFamily="18" charset="0"/>
            </a:endParaRPr>
          </a:p>
          <a:p>
            <a:pPr algn="just"/>
            <a:r>
              <a:rPr lang="ru-RU" b="0" i="0" dirty="0">
                <a:solidFill>
                  <a:srgbClr val="002060"/>
                </a:solidFill>
                <a:effectLst/>
                <a:latin typeface="Times New Roman" panose="02020603050405020304" pitchFamily="18" charset="0"/>
                <a:cs typeface="Times New Roman" panose="02020603050405020304" pitchFamily="18" charset="0"/>
              </a:rPr>
              <a:t>Я благодарю свою маму………………..за помощь в подготовке презентации, полезную информацию, и ценные советы.</a:t>
            </a:r>
          </a:p>
          <a:p>
            <a:pPr algn="l"/>
            <a:endParaRPr lang="ru-RU" b="0" i="0" dirty="0">
              <a:solidFill>
                <a:srgbClr val="333333"/>
              </a:solidFill>
              <a:effectLst/>
              <a:latin typeface="Open Sans" panose="020B0606030504020204" pitchFamily="34" charset="0"/>
            </a:endParaRPr>
          </a:p>
        </p:txBody>
      </p:sp>
    </p:spTree>
    <p:extLst>
      <p:ext uri="{BB962C8B-B14F-4D97-AF65-F5344CB8AC3E}">
        <p14:creationId xmlns:p14="http://schemas.microsoft.com/office/powerpoint/2010/main" val="2590936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61939F-1FA2-A38B-530E-6CEE4784774C}"/>
              </a:ext>
            </a:extLst>
          </p:cNvPr>
          <p:cNvSpPr>
            <a:spLocks noGrp="1"/>
          </p:cNvSpPr>
          <p:nvPr>
            <p:ph type="title"/>
          </p:nvPr>
        </p:nvSpPr>
        <p:spPr>
          <a:xfrm>
            <a:off x="-65649" y="1204191"/>
            <a:ext cx="11901267" cy="566933"/>
          </a:xfrm>
        </p:spPr>
        <p:txBody>
          <a:bodyPr>
            <a:normAutofit fontScale="90000"/>
          </a:bodyPr>
          <a:lstStyle/>
          <a:p>
            <a:pPr algn="ctr"/>
            <a:r>
              <a:rPr lang="ru-RU" b="1" dirty="0">
                <a:solidFill>
                  <a:srgbClr val="00B050"/>
                </a:solidFill>
                <a:latin typeface="Times New Roman" panose="02020603050405020304" pitchFamily="18" charset="0"/>
                <a:cs typeface="Times New Roman" panose="02020603050405020304" pitchFamily="18" charset="0"/>
              </a:rPr>
              <a:t>Наш Донской край </a:t>
            </a:r>
            <a:br>
              <a:rPr lang="ru-RU" b="1" dirty="0">
                <a:solidFill>
                  <a:srgbClr val="00B050"/>
                </a:solidFill>
                <a:latin typeface="Times New Roman" panose="02020603050405020304" pitchFamily="18" charset="0"/>
                <a:cs typeface="Times New Roman" panose="02020603050405020304" pitchFamily="18" charset="0"/>
              </a:rPr>
            </a:br>
            <a:r>
              <a:rPr lang="ru-RU" b="1" dirty="0">
                <a:solidFill>
                  <a:srgbClr val="00B050"/>
                </a:solidFill>
                <a:latin typeface="Times New Roman" panose="02020603050405020304" pitchFamily="18" charset="0"/>
                <a:cs typeface="Times New Roman" panose="02020603050405020304" pitchFamily="18" charset="0"/>
              </a:rPr>
              <a:t>богат уникальными профессиями!</a:t>
            </a:r>
            <a:br>
              <a:rPr lang="ru-RU" b="1" dirty="0">
                <a:solidFill>
                  <a:srgbClr val="00B050"/>
                </a:solidFill>
                <a:latin typeface="Times New Roman" panose="02020603050405020304" pitchFamily="18" charset="0"/>
                <a:cs typeface="Times New Roman" panose="02020603050405020304" pitchFamily="18" charset="0"/>
              </a:rPr>
            </a:br>
            <a:br>
              <a:rPr lang="ru-RU" b="1" dirty="0">
                <a:solidFill>
                  <a:srgbClr val="00B050"/>
                </a:solidFill>
                <a:latin typeface="Times New Roman" panose="02020603050405020304" pitchFamily="18" charset="0"/>
                <a:cs typeface="Times New Roman" panose="02020603050405020304" pitchFamily="18" charset="0"/>
              </a:rPr>
            </a:br>
            <a:br>
              <a:rPr lang="ru-RU" b="1" dirty="0">
                <a:solidFill>
                  <a:srgbClr val="00B050"/>
                </a:solidFill>
              </a:rPr>
            </a:br>
            <a:endParaRPr lang="ru-RU" b="1" dirty="0">
              <a:solidFill>
                <a:srgbClr val="00B050"/>
              </a:solidFill>
            </a:endParaRPr>
          </a:p>
        </p:txBody>
      </p:sp>
      <p:pic>
        <p:nvPicPr>
          <p:cNvPr id="4" name="Picture 2" descr="Picture background">
            <a:extLst>
              <a:ext uri="{FF2B5EF4-FFF2-40B4-BE49-F238E27FC236}">
                <a16:creationId xmlns:a16="http://schemas.microsoft.com/office/drawing/2014/main" id="{4AE44200-AEF2-21B7-7E47-16A887573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2296" y="1487658"/>
            <a:ext cx="6105378" cy="38826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FBC02CD-E348-CA02-A445-4EF5C5F1BBC1}"/>
              </a:ext>
            </a:extLst>
          </p:cNvPr>
          <p:cNvSpPr txBox="1"/>
          <p:nvPr/>
        </p:nvSpPr>
        <p:spPr>
          <a:xfrm>
            <a:off x="2983524" y="5411450"/>
            <a:ext cx="6224952" cy="1446550"/>
          </a:xfrm>
          <a:prstGeom prst="rect">
            <a:avLst/>
          </a:prstGeom>
          <a:noFill/>
        </p:spPr>
        <p:txBody>
          <a:bodyPr wrap="square">
            <a:spAutoFit/>
          </a:bodyPr>
          <a:lstStyle/>
          <a:p>
            <a:pPr algn="ctr"/>
            <a:r>
              <a:rPr kumimoji="0" lang="ru-RU" sz="44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 Беги, скорей, изучать!</a:t>
            </a:r>
            <a:br>
              <a:rPr kumimoji="0" lang="ru-RU" sz="44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br>
            <a:r>
              <a:rPr kumimoji="0" lang="ru-RU" sz="44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До новых встреч!</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05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F62C26-BA41-D6F8-FB1F-023BA37C1AFA}"/>
              </a:ext>
            </a:extLst>
          </p:cNvPr>
          <p:cNvSpPr>
            <a:spLocks noGrp="1"/>
          </p:cNvSpPr>
          <p:nvPr>
            <p:ph type="title"/>
          </p:nvPr>
        </p:nvSpPr>
        <p:spPr>
          <a:xfrm>
            <a:off x="0" y="182245"/>
            <a:ext cx="11938782" cy="1325563"/>
          </a:xfrm>
        </p:spPr>
        <p:txBody>
          <a:bodyPr>
            <a:noAutofit/>
          </a:bodyPr>
          <a:lstStyle/>
          <a:p>
            <a:pPr algn="ctr"/>
            <a:r>
              <a:rPr lang="ru-RU" sz="3600" b="1" dirty="0">
                <a:solidFill>
                  <a:srgbClr val="00B050"/>
                </a:solidFill>
                <a:latin typeface="Times New Roman" panose="02020603050405020304" pitchFamily="18" charset="0"/>
                <a:cs typeface="Times New Roman" panose="02020603050405020304" pitchFamily="18" charset="0"/>
              </a:rPr>
              <a:t>Проектная деятельность – вид деятельности помогающий успешной реализации ФГОС ДО</a:t>
            </a:r>
            <a:br>
              <a:rPr lang="ru-RU" sz="3600" b="1" dirty="0">
                <a:solidFill>
                  <a:srgbClr val="00B050"/>
                </a:solidFill>
                <a:latin typeface="Times New Roman" panose="02020603050405020304" pitchFamily="18" charset="0"/>
                <a:cs typeface="Times New Roman" panose="02020603050405020304" pitchFamily="18" charset="0"/>
              </a:rPr>
            </a:br>
            <a:endParaRPr lang="ru-RU" sz="3200" b="1" dirty="0">
              <a:solidFill>
                <a:srgbClr val="00B05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2BE3746-1EA6-F81F-33BF-2C9642752E17}"/>
              </a:ext>
            </a:extLst>
          </p:cNvPr>
          <p:cNvSpPr txBox="1"/>
          <p:nvPr/>
        </p:nvSpPr>
        <p:spPr>
          <a:xfrm>
            <a:off x="351693" y="4640361"/>
            <a:ext cx="11685563" cy="1692771"/>
          </a:xfrm>
          <a:prstGeom prst="rect">
            <a:avLst/>
          </a:prstGeom>
          <a:solidFill>
            <a:schemeClr val="bg2"/>
          </a:solidFill>
        </p:spPr>
        <p:txBody>
          <a:bodyPr wrap="square">
            <a:spAutoFit/>
          </a:bodyPr>
          <a:lstStyle/>
          <a:p>
            <a:pPr algn="ctr"/>
            <a:r>
              <a:rPr lang="ru-RU" sz="2400" b="1" i="0" dirty="0">
                <a:solidFill>
                  <a:srgbClr val="C00000"/>
                </a:solidFill>
                <a:effectLst/>
                <a:latin typeface="Times New Roman" panose="02020603050405020304" pitchFamily="18" charset="0"/>
                <a:cs typeface="Times New Roman" panose="02020603050405020304" pitchFamily="18" charset="0"/>
              </a:rPr>
              <a:t>ОП ДО ДОУ</a:t>
            </a:r>
          </a:p>
          <a:p>
            <a:pPr algn="just"/>
            <a:r>
              <a:rPr lang="ru-RU" sz="2000" b="1" i="0" dirty="0">
                <a:solidFill>
                  <a:srgbClr val="002060"/>
                </a:solidFill>
                <a:effectLst/>
                <a:latin typeface="Times New Roman" panose="02020603050405020304" pitchFamily="18" charset="0"/>
                <a:cs typeface="Times New Roman" panose="02020603050405020304" pitchFamily="18" charset="0"/>
              </a:rPr>
              <a:t>Проектная деятельность в соответствии с содержанием ОП ДО ДОУ</a:t>
            </a:r>
            <a:r>
              <a:rPr lang="ru-RU" sz="2000" b="0" i="0" dirty="0">
                <a:solidFill>
                  <a:srgbClr val="002060"/>
                </a:solidFill>
                <a:effectLst/>
                <a:latin typeface="Times New Roman" panose="02020603050405020304" pitchFamily="18" charset="0"/>
                <a:cs typeface="Times New Roman" panose="02020603050405020304" pitchFamily="18" charset="0"/>
              </a:rPr>
              <a:t> — это </a:t>
            </a:r>
            <a:r>
              <a:rPr lang="ru-RU" sz="2000" b="1" i="0" dirty="0">
                <a:solidFill>
                  <a:srgbClr val="C00000"/>
                </a:solidFill>
                <a:effectLst/>
                <a:latin typeface="Times New Roman" panose="02020603050405020304" pitchFamily="18" charset="0"/>
                <a:cs typeface="Times New Roman" panose="02020603050405020304" pitchFamily="18" charset="0"/>
              </a:rPr>
              <a:t>продукт сотрудничества детей, воспитателей, специалистов детского сада и родителей</a:t>
            </a:r>
            <a:r>
              <a:rPr lang="ru-RU" sz="2000" b="0" i="0" dirty="0">
                <a:solidFill>
                  <a:srgbClr val="C00000"/>
                </a:solidFill>
                <a:effectLst/>
                <a:latin typeface="Times New Roman" panose="02020603050405020304" pitchFamily="18" charset="0"/>
                <a:cs typeface="Times New Roman" panose="02020603050405020304" pitchFamily="18" charset="0"/>
              </a:rPr>
              <a:t>.</a:t>
            </a:r>
            <a:r>
              <a:rPr lang="ru-RU" sz="2000" b="0" i="0" dirty="0">
                <a:solidFill>
                  <a:srgbClr val="002060"/>
                </a:solidFill>
                <a:effectLst/>
                <a:latin typeface="Times New Roman" panose="02020603050405020304" pitchFamily="18" charset="0"/>
                <a:cs typeface="Times New Roman" panose="02020603050405020304" pitchFamily="18" charset="0"/>
              </a:rPr>
              <a:t> </a:t>
            </a:r>
          </a:p>
          <a:p>
            <a:pPr algn="just"/>
            <a:r>
              <a:rPr lang="ru-RU" sz="2000" b="0" i="0" dirty="0">
                <a:solidFill>
                  <a:srgbClr val="002060"/>
                </a:solidFill>
                <a:effectLst/>
                <a:latin typeface="Times New Roman" panose="02020603050405020304" pitchFamily="18" charset="0"/>
                <a:cs typeface="Times New Roman" panose="02020603050405020304" pitchFamily="18" charset="0"/>
              </a:rPr>
              <a:t>Она предполагает решение задач познавательного, творческого характера, исследовательской деятельности и развития коммуникативных навыков общения. </a:t>
            </a:r>
            <a:endParaRPr lang="ru-RU" sz="2000" dirty="0">
              <a:solidFill>
                <a:srgbClr val="00206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1411E45-5F16-FE0E-8910-F907883F74B8}"/>
              </a:ext>
            </a:extLst>
          </p:cNvPr>
          <p:cNvSpPr txBox="1"/>
          <p:nvPr/>
        </p:nvSpPr>
        <p:spPr>
          <a:xfrm>
            <a:off x="351692" y="1507808"/>
            <a:ext cx="11685564" cy="2616101"/>
          </a:xfrm>
          <a:prstGeom prst="rect">
            <a:avLst/>
          </a:prstGeom>
          <a:solidFill>
            <a:schemeClr val="accent3">
              <a:lumMod val="20000"/>
              <a:lumOff val="80000"/>
            </a:schemeClr>
          </a:solidFill>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ФГОС ДО</a:t>
            </a:r>
          </a:p>
          <a:p>
            <a:pPr algn="just"/>
            <a:r>
              <a:rPr lang="ru-RU" sz="2000" dirty="0">
                <a:solidFill>
                  <a:srgbClr val="C00000"/>
                </a:solidFill>
                <a:latin typeface="Times New Roman" panose="02020603050405020304" pitchFamily="18" charset="0"/>
                <a:cs typeface="Times New Roman" panose="02020603050405020304" pitchFamily="18" charset="0"/>
              </a:rPr>
              <a:t>Раздел III. </a:t>
            </a:r>
            <a:r>
              <a:rPr lang="ru-RU" sz="2000" dirty="0">
                <a:solidFill>
                  <a:srgbClr val="002060"/>
                </a:solidFill>
                <a:latin typeface="Times New Roman" panose="02020603050405020304" pitchFamily="18" charset="0"/>
                <a:cs typeface="Times New Roman" panose="02020603050405020304" pitchFamily="18" charset="0"/>
              </a:rPr>
              <a:t>Требования к условиям реализации образовательной программы дошкольного образования.</a:t>
            </a:r>
          </a:p>
          <a:p>
            <a:pPr algn="just"/>
            <a:r>
              <a:rPr lang="ru-RU" sz="2000" dirty="0">
                <a:solidFill>
                  <a:srgbClr val="C00000"/>
                </a:solidFill>
                <a:latin typeface="Times New Roman" panose="02020603050405020304" pitchFamily="18" charset="0"/>
                <a:cs typeface="Times New Roman" panose="02020603050405020304" pitchFamily="18" charset="0"/>
              </a:rPr>
              <a:t>п. 3.2. </a:t>
            </a:r>
            <a:r>
              <a:rPr lang="ru-RU" sz="2000" dirty="0">
                <a:solidFill>
                  <a:srgbClr val="002060"/>
                </a:solidFill>
                <a:latin typeface="Times New Roman" panose="02020603050405020304" pitchFamily="18" charset="0"/>
                <a:cs typeface="Times New Roman" panose="02020603050405020304" pitchFamily="18" charset="0"/>
              </a:rPr>
              <a:t>Требования к психолого-педагогическим условиям реализации Программы.</a:t>
            </a:r>
          </a:p>
          <a:p>
            <a:pPr algn="just"/>
            <a:r>
              <a:rPr lang="ru-RU" sz="2000" dirty="0">
                <a:solidFill>
                  <a:srgbClr val="C00000"/>
                </a:solidFill>
                <a:latin typeface="Times New Roman" panose="02020603050405020304" pitchFamily="18" charset="0"/>
                <a:cs typeface="Times New Roman" panose="02020603050405020304" pitchFamily="18" charset="0"/>
              </a:rPr>
              <a:t>п.3.2.5. </a:t>
            </a:r>
            <a:r>
              <a:rPr lang="ru-RU" sz="2000" dirty="0">
                <a:solidFill>
                  <a:srgbClr val="002060"/>
                </a:solidFill>
                <a:latin typeface="Times New Roman" panose="02020603050405020304" pitchFamily="18" charset="0"/>
                <a:cs typeface="Times New Roman" panose="02020603050405020304" pitchFamily="18" charset="0"/>
              </a:rPr>
              <a:t>Условия, необходимые для создания социальной ситуации развития детей, соответствующей специфике дошкольного возраста, предполагают:</a:t>
            </a:r>
          </a:p>
          <a:p>
            <a:pPr algn="just"/>
            <a:r>
              <a:rPr lang="ru-RU" sz="2000" dirty="0">
                <a:solidFill>
                  <a:srgbClr val="C00000"/>
                </a:solidFill>
                <a:latin typeface="Times New Roman" panose="02020603050405020304" pitchFamily="18" charset="0"/>
                <a:cs typeface="Times New Roman" panose="02020603050405020304" pitchFamily="18" charset="0"/>
              </a:rPr>
              <a:t>2) </a:t>
            </a:r>
            <a:r>
              <a:rPr lang="ru-RU" sz="2000" dirty="0">
                <a:solidFill>
                  <a:srgbClr val="002060"/>
                </a:solidFill>
                <a:latin typeface="Times New Roman" panose="02020603050405020304" pitchFamily="18" charset="0"/>
                <a:cs typeface="Times New Roman" panose="02020603050405020304" pitchFamily="18" charset="0"/>
              </a:rPr>
              <a:t>поддержку индивидуальности и инициативы детей через: </a:t>
            </a:r>
            <a:r>
              <a:rPr lang="ru-RU" sz="2000" dirty="0" err="1">
                <a:solidFill>
                  <a:srgbClr val="002060"/>
                </a:solidFill>
                <a:latin typeface="Times New Roman" panose="02020603050405020304" pitchFamily="18" charset="0"/>
                <a:cs typeface="Times New Roman" panose="02020603050405020304" pitchFamily="18" charset="0"/>
              </a:rPr>
              <a:t>недирективную</a:t>
            </a:r>
            <a:r>
              <a:rPr lang="ru-RU" sz="2000" dirty="0">
                <a:solidFill>
                  <a:srgbClr val="002060"/>
                </a:solidFill>
                <a:latin typeface="Times New Roman" panose="02020603050405020304" pitchFamily="18" charset="0"/>
                <a:cs typeface="Times New Roman" panose="02020603050405020304" pitchFamily="18" charset="0"/>
              </a:rPr>
              <a:t> помощь детям, поддержку детской инициативы и самостоятельности в разных видах деятельности (игровой, исследовательской, </a:t>
            </a:r>
            <a:r>
              <a:rPr lang="ru-RU" sz="2000" b="1" dirty="0">
                <a:solidFill>
                  <a:srgbClr val="C00000"/>
                </a:solidFill>
                <a:latin typeface="Times New Roman" panose="02020603050405020304" pitchFamily="18" charset="0"/>
                <a:cs typeface="Times New Roman" panose="02020603050405020304" pitchFamily="18" charset="0"/>
              </a:rPr>
              <a:t>проектной, </a:t>
            </a:r>
            <a:r>
              <a:rPr lang="ru-RU" sz="2000" dirty="0">
                <a:solidFill>
                  <a:srgbClr val="002060"/>
                </a:solidFill>
                <a:latin typeface="Times New Roman" panose="02020603050405020304" pitchFamily="18" charset="0"/>
                <a:cs typeface="Times New Roman" panose="02020603050405020304" pitchFamily="18" charset="0"/>
              </a:rPr>
              <a:t>познавательной и т.д.).</a:t>
            </a:r>
          </a:p>
        </p:txBody>
      </p:sp>
    </p:spTree>
    <p:extLst>
      <p:ext uri="{BB962C8B-B14F-4D97-AF65-F5344CB8AC3E}">
        <p14:creationId xmlns:p14="http://schemas.microsoft.com/office/powerpoint/2010/main" val="1795417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01467A-A250-D9C6-A058-9F04F4B71F6F}"/>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92F72E-026C-F6AC-8952-56E5FB1750BB}"/>
              </a:ext>
            </a:extLst>
          </p:cNvPr>
          <p:cNvSpPr>
            <a:spLocks noGrp="1"/>
          </p:cNvSpPr>
          <p:nvPr>
            <p:ph type="title"/>
          </p:nvPr>
        </p:nvSpPr>
        <p:spPr>
          <a:xfrm>
            <a:off x="271975" y="0"/>
            <a:ext cx="11648050" cy="1325563"/>
          </a:xfrm>
        </p:spPr>
        <p:txBody>
          <a:bodyPr>
            <a:normAutofit/>
          </a:bodyPr>
          <a:lstStyle/>
          <a:p>
            <a:pPr algn="ctr"/>
            <a:r>
              <a:rPr lang="ru-RU" sz="3600" b="1" dirty="0">
                <a:solidFill>
                  <a:srgbClr val="00B050"/>
                </a:solidFill>
                <a:latin typeface="Times New Roman" panose="02020603050405020304" pitchFamily="18" charset="0"/>
                <a:cs typeface="Times New Roman" panose="02020603050405020304" pitchFamily="18" charset="0"/>
              </a:rPr>
              <a:t>Метод проектов – удачная находка в совместной работе детского сада и родителей</a:t>
            </a:r>
          </a:p>
        </p:txBody>
      </p:sp>
      <p:sp>
        <p:nvSpPr>
          <p:cNvPr id="5" name="TextBox 4">
            <a:extLst>
              <a:ext uri="{FF2B5EF4-FFF2-40B4-BE49-F238E27FC236}">
                <a16:creationId xmlns:a16="http://schemas.microsoft.com/office/drawing/2014/main" id="{2AA3F365-66FB-AC41-F2E4-380C046A49E0}"/>
              </a:ext>
            </a:extLst>
          </p:cNvPr>
          <p:cNvSpPr txBox="1"/>
          <p:nvPr/>
        </p:nvSpPr>
        <p:spPr>
          <a:xfrm>
            <a:off x="1760806" y="1325563"/>
            <a:ext cx="8670388" cy="83099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Вовлечение родителей в </a:t>
            </a:r>
            <a:r>
              <a:rPr kumimoji="0" lang="ru-RU" sz="2400" b="1"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rPr>
              <a:t>проектную деятельность </a:t>
            </a:r>
            <a:r>
              <a:rPr kumimoji="0" lang="ru-RU" sz="2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позволяет:</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24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3" name="Схема 2">
            <a:extLst>
              <a:ext uri="{FF2B5EF4-FFF2-40B4-BE49-F238E27FC236}">
                <a16:creationId xmlns:a16="http://schemas.microsoft.com/office/drawing/2014/main" id="{3769D574-7658-A552-24C1-406E0055CB14}"/>
              </a:ext>
            </a:extLst>
          </p:cNvPr>
          <p:cNvGraphicFramePr/>
          <p:nvPr>
            <p:extLst>
              <p:ext uri="{D42A27DB-BD31-4B8C-83A1-F6EECF244321}">
                <p14:modId xmlns:p14="http://schemas.microsoft.com/office/powerpoint/2010/main" val="1989783667"/>
              </p:ext>
            </p:extLst>
          </p:nvPr>
        </p:nvGraphicFramePr>
        <p:xfrm>
          <a:off x="271975" y="1558181"/>
          <a:ext cx="1164805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476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A36586-9D1C-D236-0387-5806601BD7F5}"/>
              </a:ext>
            </a:extLst>
          </p:cNvPr>
          <p:cNvSpPr>
            <a:spLocks noGrp="1"/>
          </p:cNvSpPr>
          <p:nvPr>
            <p:ph type="title"/>
          </p:nvPr>
        </p:nvSpPr>
        <p:spPr>
          <a:xfrm>
            <a:off x="194603" y="224449"/>
            <a:ext cx="11802794" cy="1325563"/>
          </a:xfrm>
        </p:spPr>
        <p:txBody>
          <a:bodyPr>
            <a:normAutofit fontScale="90000"/>
          </a:bodyPr>
          <a:lstStyle/>
          <a:p>
            <a:pPr algn="ctr">
              <a:lnSpc>
                <a:spcPct val="115000"/>
              </a:lnSpc>
              <a:spcAft>
                <a:spcPts val="750"/>
              </a:spcAft>
            </a:pPr>
            <a:r>
              <a:rPr lang="ru-RU" sz="3600" b="1" dirty="0">
                <a:solidFill>
                  <a:srgbClr val="005E00"/>
                </a:solidFill>
                <a:effectLst/>
                <a:latin typeface="Times New Roman" panose="02020603050405020304" pitchFamily="18" charset="0"/>
                <a:ea typeface="Times New Roman" panose="02020603050405020304" pitchFamily="18" charset="0"/>
                <a:cs typeface="Times New Roman" panose="02020603050405020304" pitchFamily="18" charset="0"/>
              </a:rPr>
              <a:t>Образовательный проект ДОУ «Профессии наших родителей» </a:t>
            </a:r>
            <a:r>
              <a:rPr lang="ru-RU" sz="22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(ОП ДО ДОУ  - часть, формируемая участниками образовательных отношений)</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5" name="TextBox 4">
            <a:extLst>
              <a:ext uri="{FF2B5EF4-FFF2-40B4-BE49-F238E27FC236}">
                <a16:creationId xmlns:a16="http://schemas.microsoft.com/office/drawing/2014/main" id="{D35FFF87-1E34-E1B3-6F00-72901F291041}"/>
              </a:ext>
            </a:extLst>
          </p:cNvPr>
          <p:cNvSpPr txBox="1"/>
          <p:nvPr/>
        </p:nvSpPr>
        <p:spPr>
          <a:xfrm>
            <a:off x="194603" y="1152786"/>
            <a:ext cx="11521441" cy="5637441"/>
          </a:xfrm>
          <a:prstGeom prst="rect">
            <a:avLst/>
          </a:prstGeom>
          <a:noFill/>
        </p:spPr>
        <p:txBody>
          <a:bodyPr wrap="square">
            <a:spAutoFit/>
          </a:bodyPr>
          <a:lstStyle/>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 Пояснительная записка (проблема, гипотеза, актуальность проекта, структура познавательной         деятельности, участники проекта, вид проекта,   продолжительность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2. Цель проекта. Задачи. Принципы успешного взаимодействия педагогов с детьми и семьями.</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3. Основные формы и методы формирования у детей представлений о труде взрослых.</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4. Предполагаемый результат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5. Перспективы дальнейшего развития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6. Этапы реализации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7. Перспективный план по работе с детьми и родителями в рамках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8. Работа с педагогами в рамках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9. Педагогическая диагностика.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10. Ресурсное обеспечение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11. Продукты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12. Результаты проекта.</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lgn="just">
              <a:spcAft>
                <a:spcPts val="1000"/>
              </a:spcAft>
            </a:pPr>
            <a:r>
              <a:rPr lang="ru-RU"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13. Выводы.</a:t>
            </a:r>
            <a:endParaRPr lang="ru-RU"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074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9A2E8C-A923-C2BD-8D5B-C51DBBB4C5D3}"/>
              </a:ext>
            </a:extLst>
          </p:cNvPr>
          <p:cNvSpPr>
            <a:spLocks noGrp="1"/>
          </p:cNvSpPr>
          <p:nvPr>
            <p:ph type="title"/>
          </p:nvPr>
        </p:nvSpPr>
        <p:spPr>
          <a:xfrm>
            <a:off x="150056" y="140042"/>
            <a:ext cx="11694942" cy="1325563"/>
          </a:xfrm>
        </p:spPr>
        <p:txBody>
          <a:bodyPr/>
          <a:lstStyle/>
          <a:p>
            <a:pPr algn="ctr"/>
            <a:r>
              <a:rPr kumimoji="0" lang="ru-RU" sz="4400" b="1" i="0" u="none" strike="noStrike" kern="1200" cap="none" spc="0" normalizeH="0" baseline="0" noProof="0" dirty="0">
                <a:ln>
                  <a:noFill/>
                </a:ln>
                <a:solidFill>
                  <a:srgbClr val="00B050"/>
                </a:solidFill>
                <a:effectLst/>
                <a:uLnTx/>
                <a:uFillTx/>
                <a:latin typeface="Times New Roman" panose="02020603050405020304" pitchFamily="18" charset="0"/>
                <a:ea typeface="+mj-ea"/>
                <a:cs typeface="Times New Roman" panose="02020603050405020304" pitchFamily="18" charset="0"/>
              </a:rPr>
              <a:t>Примерный план рассказа                                             о профессии родителей</a:t>
            </a:r>
            <a:endParaRPr lang="ru-RU" dirty="0">
              <a:solidFill>
                <a:srgbClr val="00B050"/>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A310991-2A9E-20EC-E144-454EA37A47E7}"/>
              </a:ext>
            </a:extLst>
          </p:cNvPr>
          <p:cNvSpPr>
            <a:spLocks noGrp="1"/>
          </p:cNvSpPr>
          <p:nvPr>
            <p:ph idx="1"/>
          </p:nvPr>
        </p:nvSpPr>
        <p:spPr>
          <a:xfrm>
            <a:off x="464234" y="2247656"/>
            <a:ext cx="11380764" cy="4351338"/>
          </a:xfrm>
        </p:spPr>
        <p:txBody>
          <a:bodyPr/>
          <a:lstStyle/>
          <a:p>
            <a:pPr algn="l">
              <a:buFont typeface="+mj-lt"/>
              <a:buAutoNum type="arabicPeriod"/>
            </a:pPr>
            <a:r>
              <a:rPr lang="ru-RU" sz="3200" b="0" i="0" dirty="0">
                <a:solidFill>
                  <a:srgbClr val="002060"/>
                </a:solidFill>
                <a:effectLst/>
                <a:latin typeface="Times New Roman" panose="02020603050405020304" pitchFamily="18" charset="0"/>
                <a:cs typeface="Times New Roman" panose="02020603050405020304" pitchFamily="18" charset="0"/>
              </a:rPr>
              <a:t>Кем работает моя мама (папа, другой родственник, знакомый)</a:t>
            </a:r>
          </a:p>
          <a:p>
            <a:pPr algn="l">
              <a:buFont typeface="+mj-lt"/>
              <a:buAutoNum type="arabicPeriod"/>
            </a:pPr>
            <a:r>
              <a:rPr lang="ru-RU" sz="3200" b="0" i="0" dirty="0">
                <a:solidFill>
                  <a:srgbClr val="002060"/>
                </a:solidFill>
                <a:effectLst/>
                <a:latin typeface="Times New Roman" panose="02020603050405020304" pitchFamily="18" charset="0"/>
                <a:cs typeface="Times New Roman" panose="02020603050405020304" pitchFamily="18" charset="0"/>
              </a:rPr>
              <a:t>В чем состоит работа моей мамы.</a:t>
            </a:r>
          </a:p>
          <a:p>
            <a:pPr algn="l">
              <a:buFont typeface="+mj-lt"/>
              <a:buAutoNum type="arabicPeriod"/>
            </a:pPr>
            <a:r>
              <a:rPr lang="ru-RU" sz="3200" b="0" i="0" dirty="0">
                <a:solidFill>
                  <a:srgbClr val="002060"/>
                </a:solidFill>
                <a:effectLst/>
                <a:latin typeface="Times New Roman" panose="02020603050405020304" pitchFamily="18" charset="0"/>
                <a:cs typeface="Times New Roman" panose="02020603050405020304" pitchFamily="18" charset="0"/>
              </a:rPr>
              <a:t>Что умеет делать моя мама.</a:t>
            </a:r>
          </a:p>
          <a:p>
            <a:pPr algn="l">
              <a:buFont typeface="+mj-lt"/>
              <a:buAutoNum type="arabicPeriod"/>
            </a:pPr>
            <a:r>
              <a:rPr lang="ru-RU" sz="3200" b="0" i="0" dirty="0">
                <a:solidFill>
                  <a:srgbClr val="002060"/>
                </a:solidFill>
                <a:effectLst/>
                <a:latin typeface="Times New Roman" panose="02020603050405020304" pitchFamily="18" charset="0"/>
                <a:cs typeface="Times New Roman" panose="02020603050405020304" pitchFamily="18" charset="0"/>
              </a:rPr>
              <a:t>Какие качества нужны для этой профессии.</a:t>
            </a:r>
          </a:p>
          <a:p>
            <a:pPr algn="l">
              <a:buFont typeface="+mj-lt"/>
              <a:buAutoNum type="arabicPeriod"/>
            </a:pPr>
            <a:r>
              <a:rPr lang="ru-RU" sz="3200" b="0" i="0" dirty="0">
                <a:solidFill>
                  <a:srgbClr val="002060"/>
                </a:solidFill>
                <a:effectLst/>
                <a:latin typeface="Times New Roman" panose="02020603050405020304" pitchFamily="18" charset="0"/>
                <a:cs typeface="Times New Roman" panose="02020603050405020304" pitchFamily="18" charset="0"/>
              </a:rPr>
              <a:t>Чем меня привлекает профессия моей мамы.</a:t>
            </a:r>
          </a:p>
          <a:p>
            <a:pPr marL="0" indent="0">
              <a:buNone/>
            </a:pPr>
            <a:endParaRPr lang="ru-RU" dirty="0"/>
          </a:p>
        </p:txBody>
      </p:sp>
    </p:spTree>
    <p:extLst>
      <p:ext uri="{BB962C8B-B14F-4D97-AF65-F5344CB8AC3E}">
        <p14:creationId xmlns:p14="http://schemas.microsoft.com/office/powerpoint/2010/main" val="3378607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E11478-0E03-9DFC-85EF-C5E8BC5AA9D8}"/>
              </a:ext>
            </a:extLst>
          </p:cNvPr>
          <p:cNvSpPr>
            <a:spLocks noGrp="1"/>
          </p:cNvSpPr>
          <p:nvPr>
            <p:ph type="title"/>
          </p:nvPr>
        </p:nvSpPr>
        <p:spPr>
          <a:xfrm>
            <a:off x="1252025" y="335108"/>
            <a:ext cx="10494499" cy="1325563"/>
          </a:xfrm>
        </p:spPr>
        <p:txBody>
          <a:bodyPr>
            <a:normAutofit fontScale="90000"/>
          </a:bodyPr>
          <a:lstStyle/>
          <a:p>
            <a:pPr algn="ctr"/>
            <a:r>
              <a:rPr lang="ru-RU" b="1" i="0" dirty="0">
                <a:solidFill>
                  <a:srgbClr val="00B050"/>
                </a:solidFill>
                <a:effectLst/>
                <a:latin typeface="Times New Roman" panose="02020603050405020304" pitchFamily="18" charset="0"/>
                <a:cs typeface="Times New Roman" panose="02020603050405020304" pitchFamily="18" charset="0"/>
              </a:rPr>
              <a:t>Рассказ ребенка о профессии родителей: воспитатель в детском саду</a:t>
            </a:r>
            <a:br>
              <a:rPr lang="ru-RU" b="1" i="0" dirty="0">
                <a:solidFill>
                  <a:srgbClr val="333333"/>
                </a:solidFill>
                <a:effectLst/>
                <a:latin typeface="Roboto Condensed" panose="02000000000000000000" pitchFamily="2" charset="0"/>
              </a:rPr>
            </a:br>
            <a:endParaRPr lang="ru-RU" dirty="0"/>
          </a:p>
        </p:txBody>
      </p:sp>
      <p:sp>
        <p:nvSpPr>
          <p:cNvPr id="3" name="Объект 2">
            <a:extLst>
              <a:ext uri="{FF2B5EF4-FFF2-40B4-BE49-F238E27FC236}">
                <a16:creationId xmlns:a16="http://schemas.microsoft.com/office/drawing/2014/main" id="{28340B59-2C9E-2AA4-ACDA-5E9A6BB916F2}"/>
              </a:ext>
            </a:extLst>
          </p:cNvPr>
          <p:cNvSpPr>
            <a:spLocks noGrp="1"/>
          </p:cNvSpPr>
          <p:nvPr>
            <p:ph idx="1"/>
          </p:nvPr>
        </p:nvSpPr>
        <p:spPr>
          <a:xfrm>
            <a:off x="3647826" y="1621643"/>
            <a:ext cx="8356209" cy="5236357"/>
          </a:xfrm>
        </p:spPr>
        <p:txBody>
          <a:bodyPr>
            <a:normAutofit fontScale="62500" lnSpcReduction="20000"/>
          </a:bodyPr>
          <a:lstStyle/>
          <a:p>
            <a:pPr algn="just"/>
            <a:r>
              <a:rPr lang="ru-RU" b="1" i="0" dirty="0">
                <a:solidFill>
                  <a:srgbClr val="002060"/>
                </a:solidFill>
                <a:effectLst/>
                <a:latin typeface="Times New Roman" panose="02020603050405020304" pitchFamily="18" charset="0"/>
                <a:cs typeface="Times New Roman" panose="02020603050405020304" pitchFamily="18" charset="0"/>
              </a:rPr>
              <a:t>Воспитатель – профессия моей мамы. Сначала мне казалось, что она одна из самых странных на свете. Получается, что для того, чтобы воспитывать чужих детей, нужно учиться в педагогическом институте. Так мама и сделала. А для того, чтобы воспитывать своих детей, учиться совсем не нужно.</a:t>
            </a:r>
          </a:p>
          <a:p>
            <a:pPr algn="just"/>
            <a:r>
              <a:rPr lang="ru-RU" b="1" i="0" dirty="0">
                <a:solidFill>
                  <a:srgbClr val="002060"/>
                </a:solidFill>
                <a:effectLst/>
                <a:latin typeface="Times New Roman" panose="02020603050405020304" pitchFamily="18" charset="0"/>
                <a:cs typeface="Times New Roman" panose="02020603050405020304" pitchFamily="18" charset="0"/>
              </a:rPr>
              <a:t>Потом мама объяснила мне разницу. Дома ребенка учат жить в семье, чаще всего на личном примере. Как нужно любить и уважать друг друга, во всем помогать. Делить горе и радоваться вместе.</a:t>
            </a:r>
          </a:p>
          <a:p>
            <a:pPr algn="just"/>
            <a:r>
              <a:rPr lang="ru-RU" b="1" i="0" dirty="0">
                <a:solidFill>
                  <a:srgbClr val="002060"/>
                </a:solidFill>
                <a:effectLst/>
                <a:latin typeface="Times New Roman" panose="02020603050405020304" pitchFamily="18" charset="0"/>
                <a:cs typeface="Times New Roman" panose="02020603050405020304" pitchFamily="18" charset="0"/>
              </a:rPr>
              <a:t>А в детском саду мама учит детей жить среди людей. На своем примере тоже, но больше на их собственном. Например, если в группе ссорятся, то воспитатель должен уметь помирить. Для этого нужно выслушать каждого, с чем-то согласиться. Потом назвать самый плохой поступок и найти аргумент, почему так делать нельзя. Тут воспитателю больше всего опять помогает семья. Моя мама чаще всего говорит ребенку, которого воспитывает: «Ведь твои родители так никогда не делают». Не плюются и не кричат, к примеру.</a:t>
            </a:r>
          </a:p>
          <a:p>
            <a:pPr algn="just"/>
            <a:r>
              <a:rPr lang="ru-RU" b="1" i="0" dirty="0">
                <a:solidFill>
                  <a:srgbClr val="002060"/>
                </a:solidFill>
                <a:effectLst/>
                <a:latin typeface="Times New Roman" panose="02020603050405020304" pitchFamily="18" charset="0"/>
                <a:cs typeface="Times New Roman" panose="02020603050405020304" pitchFamily="18" charset="0"/>
              </a:rPr>
              <a:t>Еще в мамином воспитании на работе очень важно все хорошие поступки и дела хвалить. И дома, кстати, она тоже никогда не забывает так делать. Но в детском саду важнее, потому что другие дети начинают завидовать и хотят, чтобы их хвалили тоже. А для этого нужно делать добрые дела.</a:t>
            </a:r>
          </a:p>
          <a:p>
            <a:pPr algn="just"/>
            <a:r>
              <a:rPr lang="ru-RU" b="1" i="0" dirty="0">
                <a:solidFill>
                  <a:srgbClr val="002060"/>
                </a:solidFill>
                <a:effectLst/>
                <a:latin typeface="Times New Roman" panose="02020603050405020304" pitchFamily="18" charset="0"/>
                <a:cs typeface="Times New Roman" panose="02020603050405020304" pitchFamily="18" charset="0"/>
              </a:rPr>
              <a:t>Я очень уважаю мамину профессию, но воспитателем никогда не буду. Мне не хватит терпения.</a:t>
            </a:r>
          </a:p>
          <a:p>
            <a:endParaRPr lang="ru-RU" dirty="0"/>
          </a:p>
        </p:txBody>
      </p:sp>
      <p:pic>
        <p:nvPicPr>
          <p:cNvPr id="4098" name="Picture 2" descr="Picture background">
            <a:extLst>
              <a:ext uri="{FF2B5EF4-FFF2-40B4-BE49-F238E27FC236}">
                <a16:creationId xmlns:a16="http://schemas.microsoft.com/office/drawing/2014/main" id="{B9673546-CF89-D21D-9102-C9DD0CD67B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925" y="1660671"/>
            <a:ext cx="3144648" cy="43513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833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F467EF-ECA2-567D-026B-C716B6642EB3}"/>
              </a:ext>
            </a:extLst>
          </p:cNvPr>
          <p:cNvSpPr>
            <a:spLocks noGrp="1"/>
          </p:cNvSpPr>
          <p:nvPr>
            <p:ph type="title"/>
          </p:nvPr>
        </p:nvSpPr>
        <p:spPr>
          <a:xfrm>
            <a:off x="1420838" y="365125"/>
            <a:ext cx="9932962" cy="1325563"/>
          </a:xfrm>
        </p:spPr>
        <p:txBody>
          <a:bodyPr>
            <a:normAutofit fontScale="90000"/>
          </a:bodyPr>
          <a:lstStyle/>
          <a:p>
            <a:pPr algn="ctr"/>
            <a:r>
              <a:rPr lang="ru-RU" b="1" dirty="0">
                <a:solidFill>
                  <a:srgbClr val="00B050"/>
                </a:solidFill>
                <a:latin typeface="Times New Roman" panose="02020603050405020304" pitchFamily="18" charset="0"/>
                <a:ea typeface="+mn-ea"/>
                <a:cs typeface="Times New Roman" panose="02020603050405020304" pitchFamily="18" charset="0"/>
              </a:rPr>
              <a:t>Рассказ ребенка о профессии родителей: автомеханик</a:t>
            </a:r>
            <a:br>
              <a:rPr lang="ru-RU" b="1" dirty="0">
                <a:solidFill>
                  <a:srgbClr val="333333"/>
                </a:solidFill>
                <a:latin typeface="Roboto Condensed" panose="02000000000000000000" pitchFamily="2" charset="0"/>
                <a:ea typeface="+mn-ea"/>
                <a:cs typeface="+mn-cs"/>
              </a:rPr>
            </a:br>
            <a:endParaRPr lang="ru-RU" dirty="0"/>
          </a:p>
        </p:txBody>
      </p:sp>
      <p:sp>
        <p:nvSpPr>
          <p:cNvPr id="3" name="Объект 2">
            <a:extLst>
              <a:ext uri="{FF2B5EF4-FFF2-40B4-BE49-F238E27FC236}">
                <a16:creationId xmlns:a16="http://schemas.microsoft.com/office/drawing/2014/main" id="{86E90E06-61DB-45AC-266C-CB3E1B4B01C9}"/>
              </a:ext>
            </a:extLst>
          </p:cNvPr>
          <p:cNvSpPr>
            <a:spLocks noGrp="1"/>
          </p:cNvSpPr>
          <p:nvPr>
            <p:ph idx="1"/>
          </p:nvPr>
        </p:nvSpPr>
        <p:spPr>
          <a:xfrm>
            <a:off x="3418448" y="1403594"/>
            <a:ext cx="8486883" cy="5348898"/>
          </a:xfrm>
        </p:spPr>
        <p:txBody>
          <a:bodyPr>
            <a:norm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Я хочу написать о своем папе и его интересной и полезной работе. Он работает на СТО автомехаником. Его главная задача не только ремонт автомобилей, но и проверка насколько правильно автомобиль работает. Ведь не все поломки видны водителю сразу, чтобы он мог приехать на ремонт. Папа говорит, что правильнее всего найти и исправить поломку еще до того, как она начнет мешать водителю или сделает так, что машина вообще перестанет ехать. Это называется профилактикой. Например, очень важно время от времени проверять тормоза, потому что если они сломаются, может случится авария и люди могут пострадать.</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На по выходным я люблю ходить на папину работу и смотреть как он разбирает автомобиль, а потом проверят некоторые детали. Сломанные или некачественные части он меняет на новые, собирает машину обратно и проверяет все ли правильно работает.</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Я тоже уже умею находить некоторые поломки в машине, но только пока еще не очень серьезные. А еще я помогал папе ремонтировать тормоза. Когда нужно было их проверить, я нажимал на педаль. Папа в это время смотрел как работают тормоза и останавливаются ли колеса.</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cs typeface="Times New Roman" panose="02020603050405020304" pitchFamily="18" charset="0"/>
              </a:rPr>
              <a:t>Мне очень понравилось помогать папе. Когда я вырасту, я хочу как и он работать автомехаником.</a:t>
            </a:r>
          </a:p>
          <a:p>
            <a:endParaRPr lang="ru-RU" dirty="0"/>
          </a:p>
        </p:txBody>
      </p:sp>
      <p:pic>
        <p:nvPicPr>
          <p:cNvPr id="3074" name="Picture 2" descr="Picture background">
            <a:extLst>
              <a:ext uri="{FF2B5EF4-FFF2-40B4-BE49-F238E27FC236}">
                <a16:creationId xmlns:a16="http://schemas.microsoft.com/office/drawing/2014/main" id="{3A25F316-EC48-68D8-9EC1-1ACBA21413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43" y="1520275"/>
            <a:ext cx="2916076" cy="410073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10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934DDF-55AA-65F5-33E5-4D2C8638411A}"/>
              </a:ext>
            </a:extLst>
          </p:cNvPr>
          <p:cNvSpPr>
            <a:spLocks noGrp="1"/>
          </p:cNvSpPr>
          <p:nvPr>
            <p:ph type="title"/>
          </p:nvPr>
        </p:nvSpPr>
        <p:spPr>
          <a:xfrm>
            <a:off x="1406769" y="311752"/>
            <a:ext cx="9876692" cy="1325563"/>
          </a:xfrm>
        </p:spPr>
        <p:txBody>
          <a:bodyPr>
            <a:normAutofit fontScale="90000"/>
          </a:bodyPr>
          <a:lstStyle/>
          <a:p>
            <a:pPr algn="ctr"/>
            <a:r>
              <a:rPr lang="ru-RU" b="1" i="0" dirty="0">
                <a:solidFill>
                  <a:srgbClr val="00B050"/>
                </a:solidFill>
                <a:effectLst/>
                <a:latin typeface="Times New Roman" panose="02020603050405020304" pitchFamily="18" charset="0"/>
                <a:cs typeface="Times New Roman" panose="02020603050405020304" pitchFamily="18" charset="0"/>
              </a:rPr>
              <a:t>Рассказ ребенка о профессии родителей: парикмахер</a:t>
            </a:r>
            <a:br>
              <a:rPr lang="ru-RU" b="1" i="0" dirty="0">
                <a:solidFill>
                  <a:srgbClr val="333333"/>
                </a:solidFill>
                <a:effectLst/>
                <a:latin typeface="Roboto Condensed" panose="02000000000000000000" pitchFamily="2" charset="0"/>
              </a:rPr>
            </a:br>
            <a:endParaRPr lang="ru-RU" dirty="0"/>
          </a:p>
        </p:txBody>
      </p:sp>
      <p:sp>
        <p:nvSpPr>
          <p:cNvPr id="3" name="Объект 2">
            <a:extLst>
              <a:ext uri="{FF2B5EF4-FFF2-40B4-BE49-F238E27FC236}">
                <a16:creationId xmlns:a16="http://schemas.microsoft.com/office/drawing/2014/main" id="{554B4751-EAF9-DD93-6C86-BC79C014ED4B}"/>
              </a:ext>
            </a:extLst>
          </p:cNvPr>
          <p:cNvSpPr>
            <a:spLocks noGrp="1"/>
          </p:cNvSpPr>
          <p:nvPr>
            <p:ph idx="1"/>
          </p:nvPr>
        </p:nvSpPr>
        <p:spPr>
          <a:xfrm>
            <a:off x="3545057" y="1437469"/>
            <a:ext cx="8412480" cy="5222289"/>
          </a:xfrm>
        </p:spPr>
        <p:txBody>
          <a:bodyPr>
            <a:normAutofit fontScale="70000" lnSpcReduction="20000"/>
          </a:bodyPr>
          <a:lstStyle/>
          <a:p>
            <a:pPr algn="l"/>
            <a:r>
              <a:rPr lang="ru-RU" b="0" i="0" dirty="0">
                <a:solidFill>
                  <a:srgbClr val="002060"/>
                </a:solidFill>
                <a:effectLst/>
                <a:latin typeface="Times New Roman" panose="02020603050405020304" pitchFamily="18" charset="0"/>
                <a:cs typeface="Times New Roman" panose="02020603050405020304" pitchFamily="18" charset="0"/>
              </a:rPr>
              <a:t>Мои друзья считают, что мне очень повезло с мамой. Она у меня – парикмахер женского зала. Это нужная и полезная профессия для общества и для дома. Кроме того, парикмахеры относятся к числу прогрессивных людей, которые следят за модой, не отвергают современных тенденций.</a:t>
            </a:r>
          </a:p>
          <a:p>
            <a:pPr algn="l"/>
            <a:r>
              <a:rPr lang="ru-RU" b="0" i="0" dirty="0">
                <a:solidFill>
                  <a:srgbClr val="002060"/>
                </a:solidFill>
                <a:effectLst/>
                <a:latin typeface="Times New Roman" panose="02020603050405020304" pitchFamily="18" charset="0"/>
                <a:cs typeface="Times New Roman" panose="02020603050405020304" pitchFamily="18" charset="0"/>
              </a:rPr>
              <a:t>Я часто была в ее салоне и наблюдала за работой. К ней на прием заходили женщины с собранными в хвостик волосами, а выходили красавицами, как из картинок модных журналов. Мама сразу видит, какая прическа подойдет женщине с овальным, круглым, худощавым или полным лицом. Она виртуозно стрижет, красит, делает прически.</a:t>
            </a:r>
          </a:p>
          <a:p>
            <a:pPr algn="l"/>
            <a:r>
              <a:rPr lang="ru-RU" b="0" i="0" dirty="0">
                <a:solidFill>
                  <a:srgbClr val="002060"/>
                </a:solidFill>
                <a:effectLst/>
                <a:latin typeface="Times New Roman" panose="02020603050405020304" pitchFamily="18" charset="0"/>
                <a:cs typeface="Times New Roman" panose="02020603050405020304" pitchFamily="18" charset="0"/>
              </a:rPr>
              <a:t>Стать парикмахером она хотела с детства. Бабушка рассказывала, как мама подстригала кукол, а однажды неумело выстригла себе челку. В свое время она училась в профессиональном училище, а затем не один раз повышала свое мастерство на курсах.</a:t>
            </a:r>
          </a:p>
          <a:p>
            <a:pPr algn="l"/>
            <a:r>
              <a:rPr lang="ru-RU" b="0" i="0" dirty="0">
                <a:solidFill>
                  <a:srgbClr val="002060"/>
                </a:solidFill>
                <a:effectLst/>
                <a:latin typeface="Times New Roman" panose="02020603050405020304" pitchFamily="18" charset="0"/>
                <a:cs typeface="Times New Roman" panose="02020603050405020304" pitchFamily="18" charset="0"/>
              </a:rPr>
              <a:t>Благодаря своему желанию, учебе, опыту, мама считается лучшим парикмахером в городе.</a:t>
            </a:r>
          </a:p>
          <a:p>
            <a:pPr algn="l"/>
            <a:r>
              <a:rPr lang="ru-RU" b="0" i="0" dirty="0">
                <a:solidFill>
                  <a:srgbClr val="002060"/>
                </a:solidFill>
                <a:effectLst/>
                <a:latin typeface="Times New Roman" panose="02020603050405020304" pitchFamily="18" charset="0"/>
                <a:cs typeface="Times New Roman" panose="02020603050405020304" pitchFamily="18" charset="0"/>
              </a:rPr>
              <a:t> К ней на прием попасть очень трудно без предварительной записи. У нее свой набор инструментов и расчесок для работы. Она не позволяет ими пользоваться. У мамы есть свои постоянные клиентки. Иногда на прием приходят новички, которым посоветовали классного специалиста. Я тоже хочу стать парикмахером.</a:t>
            </a:r>
          </a:p>
          <a:p>
            <a:endParaRPr lang="ru-RU" dirty="0"/>
          </a:p>
        </p:txBody>
      </p:sp>
      <p:pic>
        <p:nvPicPr>
          <p:cNvPr id="2050" name="Picture 2" descr="Picture background">
            <a:extLst>
              <a:ext uri="{FF2B5EF4-FFF2-40B4-BE49-F238E27FC236}">
                <a16:creationId xmlns:a16="http://schemas.microsoft.com/office/drawing/2014/main" id="{23D96622-AFD2-8C82-1467-ACCE36C12A0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75"/>
          <a:stretch/>
        </p:blipFill>
        <p:spPr bwMode="auto">
          <a:xfrm>
            <a:off x="234463" y="1637315"/>
            <a:ext cx="2995287" cy="40818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644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D6B0F-1EB5-EC36-E3C3-D28DFC831BDA}"/>
              </a:ext>
            </a:extLst>
          </p:cNvPr>
          <p:cNvSpPr>
            <a:spLocks noGrp="1"/>
          </p:cNvSpPr>
          <p:nvPr>
            <p:ph type="title"/>
          </p:nvPr>
        </p:nvSpPr>
        <p:spPr>
          <a:xfrm>
            <a:off x="1364567" y="489854"/>
            <a:ext cx="10536700" cy="1325563"/>
          </a:xfrm>
        </p:spPr>
        <p:txBody>
          <a:bodyPr>
            <a:normAutofit fontScale="90000"/>
          </a:bodyPr>
          <a:lstStyle/>
          <a:p>
            <a:pPr algn="ctr"/>
            <a:r>
              <a:rPr lang="ru-RU" b="1" i="0" dirty="0">
                <a:solidFill>
                  <a:srgbClr val="00B050"/>
                </a:solidFill>
                <a:effectLst/>
                <a:latin typeface="Times New Roman" panose="02020603050405020304" pitchFamily="18" charset="0"/>
                <a:cs typeface="Times New Roman" panose="02020603050405020304" pitchFamily="18" charset="0"/>
              </a:rPr>
              <a:t>Рассказ ребенка о профессии родителей: строитель</a:t>
            </a:r>
            <a:br>
              <a:rPr lang="ru-RU" b="1" i="0" dirty="0">
                <a:solidFill>
                  <a:srgbClr val="333333"/>
                </a:solidFill>
                <a:effectLst/>
                <a:latin typeface="Roboto Condensed" panose="02000000000000000000" pitchFamily="2" charset="0"/>
              </a:rPr>
            </a:br>
            <a:br>
              <a:rPr lang="ru-RU" b="1" i="0" dirty="0">
                <a:solidFill>
                  <a:srgbClr val="333333"/>
                </a:solidFill>
                <a:effectLst/>
                <a:latin typeface="Roboto Condensed" panose="02000000000000000000" pitchFamily="2" charset="0"/>
              </a:rPr>
            </a:br>
            <a:endParaRPr lang="ru-RU" dirty="0"/>
          </a:p>
        </p:txBody>
      </p:sp>
      <p:sp>
        <p:nvSpPr>
          <p:cNvPr id="3" name="Объект 2">
            <a:extLst>
              <a:ext uri="{FF2B5EF4-FFF2-40B4-BE49-F238E27FC236}">
                <a16:creationId xmlns:a16="http://schemas.microsoft.com/office/drawing/2014/main" id="{B7B04F84-E1FF-1B98-C454-FF737E658272}"/>
              </a:ext>
            </a:extLst>
          </p:cNvPr>
          <p:cNvSpPr>
            <a:spLocks noGrp="1"/>
          </p:cNvSpPr>
          <p:nvPr>
            <p:ph idx="1"/>
          </p:nvPr>
        </p:nvSpPr>
        <p:spPr>
          <a:xfrm>
            <a:off x="3699803" y="1551305"/>
            <a:ext cx="8201463" cy="5602117"/>
          </a:xfrm>
        </p:spPr>
        <p:txBody>
          <a:bodyPr>
            <a:normAutofit fontScale="62500" lnSpcReduction="20000"/>
          </a:bodyPr>
          <a:lstStyle/>
          <a:p>
            <a:pPr algn="just"/>
            <a:r>
              <a:rPr lang="ru-RU" sz="3200" b="0" i="0" dirty="0">
                <a:solidFill>
                  <a:srgbClr val="002060"/>
                </a:solidFill>
                <a:effectLst/>
                <a:latin typeface="Times New Roman" panose="02020603050405020304" pitchFamily="18" charset="0"/>
                <a:cs typeface="Times New Roman" panose="02020603050405020304" pitchFamily="18" charset="0"/>
              </a:rPr>
              <a:t>Мой папа работает строителем. У него с друзьями своя собственная бригада, которой они вместе работают.</a:t>
            </a:r>
          </a:p>
          <a:p>
            <a:pPr algn="just"/>
            <a:r>
              <a:rPr lang="ru-RU" sz="3200" b="0" i="0" dirty="0">
                <a:solidFill>
                  <a:srgbClr val="002060"/>
                </a:solidFill>
                <a:effectLst/>
                <a:latin typeface="Times New Roman" panose="02020603050405020304" pitchFamily="18" charset="0"/>
                <a:cs typeface="Times New Roman" panose="02020603050405020304" pitchFamily="18" charset="0"/>
              </a:rPr>
              <a:t>Работа у него очень тяжелая, потому что приходится работать в любое время года и в разную погоду. Летом очень жарко, а зимой холодно. Поэтому папе больше нравится работать весной, когда на улице хорошая погода. Правда иногда зимой они работают уже внутри построенного дома и тогда мороз не доставляет им трудностей.</a:t>
            </a:r>
          </a:p>
          <a:p>
            <a:pPr algn="just"/>
            <a:r>
              <a:rPr lang="ru-RU" sz="3200" b="0" i="0" dirty="0">
                <a:solidFill>
                  <a:srgbClr val="002060"/>
                </a:solidFill>
                <a:effectLst/>
                <a:latin typeface="Times New Roman" panose="02020603050405020304" pitchFamily="18" charset="0"/>
                <a:cs typeface="Times New Roman" panose="02020603050405020304" pitchFamily="18" charset="0"/>
              </a:rPr>
              <a:t>Папа с друзьями могут построить новый дом почти полностью. Они сами выкапывают яму под фундамент и заливают ее бетоном. Потом они строят стены из кирпича или газобетона. Вставляют окна и двери. Устанавливают деревянные стойки, на которые потом ставят крышу.</a:t>
            </a:r>
          </a:p>
          <a:p>
            <a:pPr algn="just"/>
            <a:r>
              <a:rPr lang="ru-RU" sz="3200" b="0" i="0" dirty="0">
                <a:solidFill>
                  <a:srgbClr val="002060"/>
                </a:solidFill>
                <a:effectLst/>
                <a:latin typeface="Times New Roman" panose="02020603050405020304" pitchFamily="18" charset="0"/>
                <a:cs typeface="Times New Roman" panose="02020603050405020304" pitchFamily="18" charset="0"/>
              </a:rPr>
              <a:t>После постройки дома снаружи, они штукатурят его внутри, устанавливают розетки и лампочки, двери и все остальное, что им заказывают.</a:t>
            </a:r>
          </a:p>
          <a:p>
            <a:pPr algn="just"/>
            <a:r>
              <a:rPr lang="ru-RU" sz="3200" b="0" i="0" dirty="0">
                <a:solidFill>
                  <a:srgbClr val="002060"/>
                </a:solidFill>
                <a:effectLst/>
                <a:latin typeface="Times New Roman" panose="02020603050405020304" pitchFamily="18" charset="0"/>
                <a:cs typeface="Times New Roman" panose="02020603050405020304" pitchFamily="18" charset="0"/>
              </a:rPr>
              <a:t>Я несколько раз был у папы на работе, но помогать ему не смог. Для меня эта работа еще слишком тяжелая и я могу получить травму. Но мне очень нравится смотреть на работу папы, потому что они могут сделать красивый дом или гараж. Только это очень долго и результат видно не сразу. Папа иногда делает фотографии стройки с начала и до конца, а потом мы смотрим их. Тогда работа кажется легкой и быстрой.</a:t>
            </a:r>
          </a:p>
          <a:p>
            <a:endParaRPr lang="ru-RU" dirty="0"/>
          </a:p>
        </p:txBody>
      </p:sp>
      <p:pic>
        <p:nvPicPr>
          <p:cNvPr id="1026" name="Picture 2" descr="Picture background">
            <a:extLst>
              <a:ext uri="{FF2B5EF4-FFF2-40B4-BE49-F238E27FC236}">
                <a16:creationId xmlns:a16="http://schemas.microsoft.com/office/drawing/2014/main" id="{7E2CE35C-2B8F-5839-C8CB-251FFCE5A0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846"/>
          <a:stretch/>
        </p:blipFill>
        <p:spPr bwMode="auto">
          <a:xfrm>
            <a:off x="290734" y="1420847"/>
            <a:ext cx="3189850" cy="40163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0599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1676</Words>
  <Application>Microsoft Office PowerPoint</Application>
  <PresentationFormat>Широкоэкранный</PresentationFormat>
  <Paragraphs>81</Paragraphs>
  <Slides>12</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Arial</vt:lpstr>
      <vt:lpstr>Calibri</vt:lpstr>
      <vt:lpstr>Calibri Light</vt:lpstr>
      <vt:lpstr>Open Sans</vt:lpstr>
      <vt:lpstr>Roboto Condensed</vt:lpstr>
      <vt:lpstr>Times New Roman</vt:lpstr>
      <vt:lpstr>Wingdings 3</vt:lpstr>
      <vt:lpstr>Тема Office</vt:lpstr>
      <vt:lpstr>Презентация PowerPoint</vt:lpstr>
      <vt:lpstr>Проектная деятельность – вид деятельности помогающий успешной реализации ФГОС ДО </vt:lpstr>
      <vt:lpstr>Метод проектов – удачная находка в совместной работе детского сада и родителей</vt:lpstr>
      <vt:lpstr>Образовательный проект ДОУ «Профессии наших родителей» (ОП ДО ДОУ  - часть, формируемая участниками образовательных отношений) </vt:lpstr>
      <vt:lpstr>Примерный план рассказа                                             о профессии родителей</vt:lpstr>
      <vt:lpstr>Рассказ ребенка о профессии родителей: воспитатель в детском саду </vt:lpstr>
      <vt:lpstr>Рассказ ребенка о профессии родителей: автомеханик </vt:lpstr>
      <vt:lpstr>Рассказ ребенка о профессии родителей: парикмахер </vt:lpstr>
      <vt:lpstr>Рассказ ребенка о профессии родителей: строитель  </vt:lpstr>
      <vt:lpstr>Пример выступления на презентации  семейного мини-проекта    (описание профессии «бухгалтер»)</vt:lpstr>
      <vt:lpstr>Пример оценки работы над проектом:</vt:lpstr>
      <vt:lpstr>Наш Донской край  богат уникальными профессиями!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Пользователь</dc:creator>
  <cp:lastModifiedBy>Пользователь</cp:lastModifiedBy>
  <cp:revision>30</cp:revision>
  <dcterms:created xsi:type="dcterms:W3CDTF">2024-10-15T08:23:05Z</dcterms:created>
  <dcterms:modified xsi:type="dcterms:W3CDTF">2024-10-29T12:33:52Z</dcterms:modified>
</cp:coreProperties>
</file>