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19"/>
  </p:notesMasterIdLst>
  <p:sldIdLst>
    <p:sldId id="256" r:id="rId3"/>
    <p:sldId id="370" r:id="rId4"/>
    <p:sldId id="391" r:id="rId5"/>
    <p:sldId id="356" r:id="rId6"/>
    <p:sldId id="390" r:id="rId7"/>
    <p:sldId id="363" r:id="rId8"/>
    <p:sldId id="364" r:id="rId9"/>
    <p:sldId id="360" r:id="rId10"/>
    <p:sldId id="366" r:id="rId11"/>
    <p:sldId id="388" r:id="rId12"/>
    <p:sldId id="357" r:id="rId13"/>
    <p:sldId id="387" r:id="rId14"/>
    <p:sldId id="389" r:id="rId15"/>
    <p:sldId id="386" r:id="rId16"/>
    <p:sldId id="380" r:id="rId17"/>
    <p:sldId id="33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E23873-52D8-4174-86D5-367A9239237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00D1D0E-40DD-488E-9B3B-83D53E1EB892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Образовательная ситуация диагностического характера «Копилка интересов»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C614185-4F7C-4CDE-9C14-718F3E5834FB}" type="parTrans" cxnId="{F6137D47-7A7B-44CA-BA44-F9BD70B3A9A0}">
      <dgm:prSet/>
      <dgm:spPr/>
      <dgm:t>
        <a:bodyPr/>
        <a:lstStyle/>
        <a:p>
          <a:endParaRPr lang="ru-RU"/>
        </a:p>
      </dgm:t>
    </dgm:pt>
    <dgm:pt modelId="{8BBE99A6-FAA9-40C9-894B-38748A351486}" type="sibTrans" cxnId="{F6137D47-7A7B-44CA-BA44-F9BD70B3A9A0}">
      <dgm:prSet/>
      <dgm:spPr/>
      <dgm:t>
        <a:bodyPr/>
        <a:lstStyle/>
        <a:p>
          <a:endParaRPr lang="ru-RU"/>
        </a:p>
      </dgm:t>
    </dgm:pt>
    <dgm:pt modelId="{386881B0-E2AD-4755-9653-B692338CCFA3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Наблюдения за детьми в самостоятельной деятельности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21C783C9-A721-4C12-8647-34437F9768BE}" type="parTrans" cxnId="{368B2D46-981F-4094-84EA-04426EDB7A63}">
      <dgm:prSet/>
      <dgm:spPr/>
      <dgm:t>
        <a:bodyPr/>
        <a:lstStyle/>
        <a:p>
          <a:endParaRPr lang="ru-RU"/>
        </a:p>
      </dgm:t>
    </dgm:pt>
    <dgm:pt modelId="{279A522B-0EEF-410A-A4C9-523A1AE73B68}" type="sibTrans" cxnId="{368B2D46-981F-4094-84EA-04426EDB7A63}">
      <dgm:prSet/>
      <dgm:spPr/>
      <dgm:t>
        <a:bodyPr/>
        <a:lstStyle/>
        <a:p>
          <a:endParaRPr lang="ru-RU"/>
        </a:p>
      </dgm:t>
    </dgm:pt>
    <dgm:pt modelId="{107F3854-899B-43C2-9D4F-D85F447EA8B6}">
      <dgm:prSet custT="1"/>
      <dgm:spPr/>
      <dgm:t>
        <a:bodyPr/>
        <a:lstStyle/>
        <a:p>
          <a:r>
            <a:rPr lang="ru-RU" sz="2400" b="1" dirty="0" smtClean="0">
              <a:effectLst/>
              <a:latin typeface="Times New Roman"/>
              <a:ea typeface="Calibri"/>
              <a:cs typeface="Times New Roman"/>
            </a:rPr>
            <a:t>Беседа </a:t>
          </a:r>
        </a:p>
        <a:p>
          <a:r>
            <a:rPr lang="ru-RU" sz="2400" b="1" dirty="0" smtClean="0">
              <a:effectLst/>
              <a:latin typeface="Times New Roman"/>
              <a:ea typeface="Calibri"/>
              <a:cs typeface="Times New Roman"/>
            </a:rPr>
            <a:t>с детьми</a:t>
          </a:r>
        </a:p>
        <a:p>
          <a:r>
            <a:rPr lang="ru-RU" sz="2100" dirty="0" smtClean="0">
              <a:effectLst/>
              <a:latin typeface="Times New Roman"/>
              <a:ea typeface="Calibri"/>
              <a:cs typeface="Times New Roman"/>
            </a:rPr>
            <a:t> </a:t>
          </a:r>
          <a:endParaRPr lang="ru-RU" sz="2100" dirty="0"/>
        </a:p>
      </dgm:t>
    </dgm:pt>
    <dgm:pt modelId="{73F2B646-BF9E-4D9F-ACC3-B5B93AFE504F}" type="parTrans" cxnId="{AC1BCBBD-56CB-4DB1-9AE4-F70047CB932B}">
      <dgm:prSet/>
      <dgm:spPr/>
      <dgm:t>
        <a:bodyPr/>
        <a:lstStyle/>
        <a:p>
          <a:endParaRPr lang="ru-RU"/>
        </a:p>
      </dgm:t>
    </dgm:pt>
    <dgm:pt modelId="{8426AC80-0631-41F4-BBC7-8DA04A114A3A}" type="sibTrans" cxnId="{AC1BCBBD-56CB-4DB1-9AE4-F70047CB932B}">
      <dgm:prSet/>
      <dgm:spPr/>
      <dgm:t>
        <a:bodyPr/>
        <a:lstStyle/>
        <a:p>
          <a:endParaRPr lang="ru-RU"/>
        </a:p>
      </dgm:t>
    </dgm:pt>
    <dgm:pt modelId="{C982A514-A204-4A6C-894F-E98C6BDD42C5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Практическая ситуация «В гости в другую группу» 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C57CC7-130A-4DA4-A229-AAECE58E2F62}" type="parTrans" cxnId="{6DAC99D0-1F99-469A-93BD-B38A51ADE7C6}">
      <dgm:prSet/>
      <dgm:spPr/>
      <dgm:t>
        <a:bodyPr/>
        <a:lstStyle/>
        <a:p>
          <a:endParaRPr lang="ru-RU"/>
        </a:p>
      </dgm:t>
    </dgm:pt>
    <dgm:pt modelId="{9EA1542F-3DCC-49CF-8F97-0A4998D37DB0}" type="sibTrans" cxnId="{6DAC99D0-1F99-469A-93BD-B38A51ADE7C6}">
      <dgm:prSet/>
      <dgm:spPr/>
      <dgm:t>
        <a:bodyPr/>
        <a:lstStyle/>
        <a:p>
          <a:endParaRPr lang="ru-RU"/>
        </a:p>
      </dgm:t>
    </dgm:pt>
    <dgm:pt modelId="{767F453D-B6D9-4DC4-95B6-12C0DA752CB9}">
      <dgm:prSet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Ситуация «Мои впечатления» 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CEBE6186-9C8E-4954-A2A3-1D42A9701799}" type="parTrans" cxnId="{4D5DD03B-8C13-414B-935F-D2B37E479AC2}">
      <dgm:prSet/>
      <dgm:spPr/>
      <dgm:t>
        <a:bodyPr/>
        <a:lstStyle/>
        <a:p>
          <a:endParaRPr lang="ru-RU"/>
        </a:p>
      </dgm:t>
    </dgm:pt>
    <dgm:pt modelId="{75A4E0C7-9995-46B1-85D2-102A95DBEAE9}" type="sibTrans" cxnId="{4D5DD03B-8C13-414B-935F-D2B37E479AC2}">
      <dgm:prSet/>
      <dgm:spPr/>
      <dgm:t>
        <a:bodyPr/>
        <a:lstStyle/>
        <a:p>
          <a:endParaRPr lang="ru-RU"/>
        </a:p>
      </dgm:t>
    </dgm:pt>
    <dgm:pt modelId="{C16965B4-5269-4EC8-BAD2-B3149BCDAA80}" type="pres">
      <dgm:prSet presAssocID="{83E23873-52D8-4174-86D5-367A923923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EE67B2-7AD1-4621-BEE8-71465D1001BA}" type="pres">
      <dgm:prSet presAssocID="{600D1D0E-40DD-488E-9B3B-83D53E1EB89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960A5-AC48-4096-8028-316B7AED31B5}" type="pres">
      <dgm:prSet presAssocID="{8BBE99A6-FAA9-40C9-894B-38748A351486}" presName="sibTrans" presStyleCnt="0"/>
      <dgm:spPr/>
    </dgm:pt>
    <dgm:pt modelId="{D191DA0F-FB86-420D-A2CC-6C44CAD8091C}" type="pres">
      <dgm:prSet presAssocID="{107F3854-899B-43C2-9D4F-D85F447EA8B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E53E0-3956-49B2-8888-850C97FD44E7}" type="pres">
      <dgm:prSet presAssocID="{8426AC80-0631-41F4-BBC7-8DA04A114A3A}" presName="sibTrans" presStyleCnt="0"/>
      <dgm:spPr/>
    </dgm:pt>
    <dgm:pt modelId="{7109C99A-4407-4D35-8FDF-502797B2C1AB}" type="pres">
      <dgm:prSet presAssocID="{386881B0-E2AD-4755-9653-B692338CCFA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33FCB-694F-4BF8-8617-38BDBE3C1042}" type="pres">
      <dgm:prSet presAssocID="{279A522B-0EEF-410A-A4C9-523A1AE73B68}" presName="sibTrans" presStyleCnt="0"/>
      <dgm:spPr/>
    </dgm:pt>
    <dgm:pt modelId="{F6116AFE-7A9A-4B8A-A401-FB47440312F4}" type="pres">
      <dgm:prSet presAssocID="{C982A514-A204-4A6C-894F-E98C6BDD42C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0F4DE-536C-4F54-8252-1F8CE203359D}" type="pres">
      <dgm:prSet presAssocID="{9EA1542F-3DCC-49CF-8F97-0A4998D37DB0}" presName="sibTrans" presStyleCnt="0"/>
      <dgm:spPr/>
    </dgm:pt>
    <dgm:pt modelId="{4A4685E5-7445-4EEB-86D5-D0B15B5F404E}" type="pres">
      <dgm:prSet presAssocID="{767F453D-B6D9-4DC4-95B6-12C0DA752CB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5DD03B-8C13-414B-935F-D2B37E479AC2}" srcId="{83E23873-52D8-4174-86D5-367A92392372}" destId="{767F453D-B6D9-4DC4-95B6-12C0DA752CB9}" srcOrd="4" destOrd="0" parTransId="{CEBE6186-9C8E-4954-A2A3-1D42A9701799}" sibTransId="{75A4E0C7-9995-46B1-85D2-102A95DBEAE9}"/>
    <dgm:cxn modelId="{56E649AE-F6A1-46E9-A965-E84132D9069D}" type="presOf" srcId="{C982A514-A204-4A6C-894F-E98C6BDD42C5}" destId="{F6116AFE-7A9A-4B8A-A401-FB47440312F4}" srcOrd="0" destOrd="0" presId="urn:microsoft.com/office/officeart/2005/8/layout/default"/>
    <dgm:cxn modelId="{3E0AACFB-BA23-40A9-81FE-0F2CC2D798F4}" type="presOf" srcId="{600D1D0E-40DD-488E-9B3B-83D53E1EB892}" destId="{B8EE67B2-7AD1-4621-BEE8-71465D1001BA}" srcOrd="0" destOrd="0" presId="urn:microsoft.com/office/officeart/2005/8/layout/default"/>
    <dgm:cxn modelId="{7C77DD43-734B-4D88-8E8D-B0591054B701}" type="presOf" srcId="{107F3854-899B-43C2-9D4F-D85F447EA8B6}" destId="{D191DA0F-FB86-420D-A2CC-6C44CAD8091C}" srcOrd="0" destOrd="0" presId="urn:microsoft.com/office/officeart/2005/8/layout/default"/>
    <dgm:cxn modelId="{A73166C5-1839-4260-82F9-C3DE35397C81}" type="presOf" srcId="{83E23873-52D8-4174-86D5-367A92392372}" destId="{C16965B4-5269-4EC8-BAD2-B3149BCDAA80}" srcOrd="0" destOrd="0" presId="urn:microsoft.com/office/officeart/2005/8/layout/default"/>
    <dgm:cxn modelId="{368B2D46-981F-4094-84EA-04426EDB7A63}" srcId="{83E23873-52D8-4174-86D5-367A92392372}" destId="{386881B0-E2AD-4755-9653-B692338CCFA3}" srcOrd="2" destOrd="0" parTransId="{21C783C9-A721-4C12-8647-34437F9768BE}" sibTransId="{279A522B-0EEF-410A-A4C9-523A1AE73B68}"/>
    <dgm:cxn modelId="{6DAC99D0-1F99-469A-93BD-B38A51ADE7C6}" srcId="{83E23873-52D8-4174-86D5-367A92392372}" destId="{C982A514-A204-4A6C-894F-E98C6BDD42C5}" srcOrd="3" destOrd="0" parTransId="{70C57CC7-130A-4DA4-A229-AAECE58E2F62}" sibTransId="{9EA1542F-3DCC-49CF-8F97-0A4998D37DB0}"/>
    <dgm:cxn modelId="{AC1BCBBD-56CB-4DB1-9AE4-F70047CB932B}" srcId="{83E23873-52D8-4174-86D5-367A92392372}" destId="{107F3854-899B-43C2-9D4F-D85F447EA8B6}" srcOrd="1" destOrd="0" parTransId="{73F2B646-BF9E-4D9F-ACC3-B5B93AFE504F}" sibTransId="{8426AC80-0631-41F4-BBC7-8DA04A114A3A}"/>
    <dgm:cxn modelId="{6FD1BE48-A59D-4960-8F90-6456B3C50560}" type="presOf" srcId="{386881B0-E2AD-4755-9653-B692338CCFA3}" destId="{7109C99A-4407-4D35-8FDF-502797B2C1AB}" srcOrd="0" destOrd="0" presId="urn:microsoft.com/office/officeart/2005/8/layout/default"/>
    <dgm:cxn modelId="{F6137D47-7A7B-44CA-BA44-F9BD70B3A9A0}" srcId="{83E23873-52D8-4174-86D5-367A92392372}" destId="{600D1D0E-40DD-488E-9B3B-83D53E1EB892}" srcOrd="0" destOrd="0" parTransId="{DC614185-4F7C-4CDE-9C14-718F3E5834FB}" sibTransId="{8BBE99A6-FAA9-40C9-894B-38748A351486}"/>
    <dgm:cxn modelId="{E5527D4B-EAAC-44A6-8B43-1C403F254B6C}" type="presOf" srcId="{767F453D-B6D9-4DC4-95B6-12C0DA752CB9}" destId="{4A4685E5-7445-4EEB-86D5-D0B15B5F404E}" srcOrd="0" destOrd="0" presId="urn:microsoft.com/office/officeart/2005/8/layout/default"/>
    <dgm:cxn modelId="{96966306-52FC-456A-B743-E77A75532AAC}" type="presParOf" srcId="{C16965B4-5269-4EC8-BAD2-B3149BCDAA80}" destId="{B8EE67B2-7AD1-4621-BEE8-71465D1001BA}" srcOrd="0" destOrd="0" presId="urn:microsoft.com/office/officeart/2005/8/layout/default"/>
    <dgm:cxn modelId="{9456CD65-A908-4D6D-B9DA-C71688081D48}" type="presParOf" srcId="{C16965B4-5269-4EC8-BAD2-B3149BCDAA80}" destId="{BE8960A5-AC48-4096-8028-316B7AED31B5}" srcOrd="1" destOrd="0" presId="urn:microsoft.com/office/officeart/2005/8/layout/default"/>
    <dgm:cxn modelId="{B59B5084-D575-4B05-8F05-14FE032AE6F3}" type="presParOf" srcId="{C16965B4-5269-4EC8-BAD2-B3149BCDAA80}" destId="{D191DA0F-FB86-420D-A2CC-6C44CAD8091C}" srcOrd="2" destOrd="0" presId="urn:microsoft.com/office/officeart/2005/8/layout/default"/>
    <dgm:cxn modelId="{B7D58FB8-7777-4C49-A2E9-BCA7E5D0912D}" type="presParOf" srcId="{C16965B4-5269-4EC8-BAD2-B3149BCDAA80}" destId="{787E53E0-3956-49B2-8888-850C97FD44E7}" srcOrd="3" destOrd="0" presId="urn:microsoft.com/office/officeart/2005/8/layout/default"/>
    <dgm:cxn modelId="{DEFCCA4F-7372-4E21-9BEB-8E87430100FC}" type="presParOf" srcId="{C16965B4-5269-4EC8-BAD2-B3149BCDAA80}" destId="{7109C99A-4407-4D35-8FDF-502797B2C1AB}" srcOrd="4" destOrd="0" presId="urn:microsoft.com/office/officeart/2005/8/layout/default"/>
    <dgm:cxn modelId="{BC6E63B1-E085-4043-BE4C-2633D314299B}" type="presParOf" srcId="{C16965B4-5269-4EC8-BAD2-B3149BCDAA80}" destId="{1D233FCB-694F-4BF8-8617-38BDBE3C1042}" srcOrd="5" destOrd="0" presId="urn:microsoft.com/office/officeart/2005/8/layout/default"/>
    <dgm:cxn modelId="{AD8F71A1-CA51-4AE9-B8FF-D7EC636C39FB}" type="presParOf" srcId="{C16965B4-5269-4EC8-BAD2-B3149BCDAA80}" destId="{F6116AFE-7A9A-4B8A-A401-FB47440312F4}" srcOrd="6" destOrd="0" presId="urn:microsoft.com/office/officeart/2005/8/layout/default"/>
    <dgm:cxn modelId="{12C56171-DCEF-45BC-81FD-E28651F24D17}" type="presParOf" srcId="{C16965B4-5269-4EC8-BAD2-B3149BCDAA80}" destId="{C090F4DE-536C-4F54-8252-1F8CE203359D}" srcOrd="7" destOrd="0" presId="urn:microsoft.com/office/officeart/2005/8/layout/default"/>
    <dgm:cxn modelId="{725E4A54-1D00-48CD-8DD4-7F03276702F6}" type="presParOf" srcId="{C16965B4-5269-4EC8-BAD2-B3149BCDAA80}" destId="{4A4685E5-7445-4EEB-86D5-D0B15B5F404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545C18-79DB-4505-88E5-DE462AB05DE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C5668A5-CD71-4296-BC64-0668D4642C5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ИКТ даёт возможность передавать информацию быстрее. Высокая динамика занятия способствует эффективному усвоению материала, развитию памяти, воображения, творчества детей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30ECF329-28DF-46A4-99B6-74C4E0BB2816}" type="parTrans" cxnId="{3A27E869-6B57-4202-9876-B375F01644E3}">
      <dgm:prSet/>
      <dgm:spPr/>
      <dgm:t>
        <a:bodyPr/>
        <a:lstStyle/>
        <a:p>
          <a:endParaRPr lang="ru-RU"/>
        </a:p>
      </dgm:t>
    </dgm:pt>
    <dgm:pt modelId="{4528C09F-AA3F-43EB-AB50-8803512A5C02}" type="sibTrans" cxnId="{3A27E869-6B57-4202-9876-B375F01644E3}">
      <dgm:prSet/>
      <dgm:spPr/>
      <dgm:t>
        <a:bodyPr/>
        <a:lstStyle/>
        <a:p>
          <a:endParaRPr lang="ru-RU"/>
        </a:p>
      </dgm:t>
    </dgm:pt>
    <dgm:pt modelId="{AC5702D6-397F-4466-A132-984DD9F06DB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Слайд-шоу и видеофрагменты позволяет показать те моменты из окружающего мира, наблюдение которых вызывает затруднения: например, рост подсолнуха, движение волн в Дону, идёт дождь в полях и др.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F82539-74EF-4F31-B277-2E0132B8F593}" type="parTrans" cxnId="{58783B27-A0B2-4940-82BE-2EAAE027C71F}">
      <dgm:prSet/>
      <dgm:spPr/>
      <dgm:t>
        <a:bodyPr/>
        <a:lstStyle/>
        <a:p>
          <a:endParaRPr lang="ru-RU"/>
        </a:p>
      </dgm:t>
    </dgm:pt>
    <dgm:pt modelId="{13D55093-54A8-4398-9198-5B983A30ABD7}" type="sibTrans" cxnId="{58783B27-A0B2-4940-82BE-2EAAE027C71F}">
      <dgm:prSet/>
      <dgm:spPr/>
      <dgm:t>
        <a:bodyPr/>
        <a:lstStyle/>
        <a:p>
          <a:endParaRPr lang="ru-RU"/>
        </a:p>
      </dgm:t>
    </dgm:pt>
    <dgm:pt modelId="{43446188-9C4A-4E66-B8B0-AE60AC83EB94}">
      <dgm:prSet phldrT="[Текст]" phldr="1"/>
      <dgm:spPr/>
      <dgm:t>
        <a:bodyPr/>
        <a:lstStyle/>
        <a:p>
          <a:endParaRPr lang="ru-RU"/>
        </a:p>
      </dgm:t>
    </dgm:pt>
    <dgm:pt modelId="{8F56BF53-7AA0-4120-9630-F5DBB199A41D}" type="parTrans" cxnId="{F620E93D-D4C9-43F9-88BD-CD062567733A}">
      <dgm:prSet/>
      <dgm:spPr/>
      <dgm:t>
        <a:bodyPr/>
        <a:lstStyle/>
        <a:p>
          <a:endParaRPr lang="ru-RU"/>
        </a:p>
      </dgm:t>
    </dgm:pt>
    <dgm:pt modelId="{F8F36E7C-DA16-4040-BDC7-C03CEDD30CB1}" type="sibTrans" cxnId="{F620E93D-D4C9-43F9-88BD-CD062567733A}">
      <dgm:prSet/>
      <dgm:spPr/>
      <dgm:t>
        <a:bodyPr/>
        <a:lstStyle/>
        <a:p>
          <a:endParaRPr lang="ru-RU"/>
        </a:p>
      </dgm:t>
    </dgm:pt>
    <dgm:pt modelId="{E81201F6-3F72-40EF-8333-DD6F2D7FB870}">
      <dgm:prSet custT="1"/>
      <dgm:spPr/>
      <dgm:t>
        <a:bodyPr/>
        <a:lstStyle/>
        <a:p>
          <a:pPr algn="just"/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Движения, звук, мультипликация надолго привлекает внимание детей и способствует повышению у них интереса к изучаемому материалу. 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71FB87-A6CF-468D-B20D-9EEE185B7F4F}" type="parTrans" cxnId="{E21D2178-EA1E-4422-99DF-EB8A75FCEA9A}">
      <dgm:prSet/>
      <dgm:spPr/>
      <dgm:t>
        <a:bodyPr/>
        <a:lstStyle/>
        <a:p>
          <a:endParaRPr lang="ru-RU"/>
        </a:p>
      </dgm:t>
    </dgm:pt>
    <dgm:pt modelId="{C62FD250-0DDE-4ABC-9C36-F6A22D0FC210}" type="sibTrans" cxnId="{E21D2178-EA1E-4422-99DF-EB8A75FCEA9A}">
      <dgm:prSet/>
      <dgm:spPr/>
      <dgm:t>
        <a:bodyPr/>
        <a:lstStyle/>
        <a:p>
          <a:endParaRPr lang="ru-RU"/>
        </a:p>
      </dgm:t>
    </dgm:pt>
    <dgm:pt modelId="{996E86EB-E30B-40BE-BE1F-BCFC82193479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Обеспечивает наглядность, которая способствует восприятию и лучшему запоминанию материала, учитывая наглядно-образное мышление детей дошкольного возраста. При этом включаются три вида памяти: зрительная слуховая, моторная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5345879F-7C77-4108-A563-AB362D7B86AD}" type="parTrans" cxnId="{8C0A4DC8-9532-4C36-B83C-45A6C3717A80}">
      <dgm:prSet/>
      <dgm:spPr/>
      <dgm:t>
        <a:bodyPr/>
        <a:lstStyle/>
        <a:p>
          <a:endParaRPr lang="ru-RU"/>
        </a:p>
      </dgm:t>
    </dgm:pt>
    <dgm:pt modelId="{49EE9D22-5766-4AFB-8623-0325FEF8AFB2}" type="sibTrans" cxnId="{8C0A4DC8-9532-4C36-B83C-45A6C3717A80}">
      <dgm:prSet/>
      <dgm:spPr/>
      <dgm:t>
        <a:bodyPr/>
        <a:lstStyle/>
        <a:p>
          <a:endParaRPr lang="ru-RU"/>
        </a:p>
      </dgm:t>
    </dgm:pt>
    <dgm:pt modelId="{C591356B-EEB4-4ABF-AAB1-526DC8F0BFCE}">
      <dgm:prSet custT="1"/>
      <dgm:spPr/>
      <dgm:t>
        <a:bodyPr/>
        <a:lstStyle/>
        <a:p>
          <a:pPr algn="just"/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Также можно смоделировать такие жизненные ситуации, которые нельзя или сложно показать и увидеть в повседневной жизни (например, воспроизведение звуков природы; работу сельскохозяйственной техники и т.д.)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49E9AB-CD57-4BB1-A14C-B400946E9248}" type="parTrans" cxnId="{A421C221-8F88-490B-ADF6-D28E9DDB4615}">
      <dgm:prSet/>
      <dgm:spPr/>
      <dgm:t>
        <a:bodyPr/>
        <a:lstStyle/>
        <a:p>
          <a:endParaRPr lang="ru-RU"/>
        </a:p>
      </dgm:t>
    </dgm:pt>
    <dgm:pt modelId="{0EE451D2-88C6-49EE-B4FB-1E5C61321255}" type="sibTrans" cxnId="{A421C221-8F88-490B-ADF6-D28E9DDB4615}">
      <dgm:prSet/>
      <dgm:spPr/>
      <dgm:t>
        <a:bodyPr/>
        <a:lstStyle/>
        <a:p>
          <a:endParaRPr lang="ru-RU"/>
        </a:p>
      </dgm:t>
    </dgm:pt>
    <dgm:pt modelId="{7C24442E-A84A-4871-963A-1EC279AD500B}">
      <dgm:prSet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Использование ИКТ побуждает детей к поисковой исследовательской деятельности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56C370F0-D6ED-43E2-BDE3-4A3F5BA0403C}" type="parTrans" cxnId="{81A5A8E3-7134-4979-97B2-6A44756D724B}">
      <dgm:prSet/>
      <dgm:spPr/>
      <dgm:t>
        <a:bodyPr/>
        <a:lstStyle/>
        <a:p>
          <a:endParaRPr lang="ru-RU"/>
        </a:p>
      </dgm:t>
    </dgm:pt>
    <dgm:pt modelId="{B1303243-93F2-47F2-BE18-A1590DC122F7}" type="sibTrans" cxnId="{81A5A8E3-7134-4979-97B2-6A44756D724B}">
      <dgm:prSet/>
      <dgm:spPr/>
      <dgm:t>
        <a:bodyPr/>
        <a:lstStyle/>
        <a:p>
          <a:endParaRPr lang="ru-RU"/>
        </a:p>
      </dgm:t>
    </dgm:pt>
    <dgm:pt modelId="{F35C11B2-7276-41CC-BE05-30BDFA911267}">
      <dgm:prSet custT="1"/>
      <dgm:spPr/>
      <dgm:t>
        <a:bodyPr/>
        <a:lstStyle/>
        <a:p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ИКТ – это дополнительные возможности работы с детьми, имеющими ограниченные возможности здоровья</a:t>
          </a:r>
        </a:p>
        <a:p>
          <a:endParaRPr lang="ru-RU" sz="1300" dirty="0"/>
        </a:p>
      </dgm:t>
    </dgm:pt>
    <dgm:pt modelId="{B9D61A5C-DB5D-40C3-87E2-3A21ACBFA7F0}" type="parTrans" cxnId="{610C6986-98AC-44A4-96B8-7D0F5200FF6B}">
      <dgm:prSet/>
      <dgm:spPr/>
      <dgm:t>
        <a:bodyPr/>
        <a:lstStyle/>
        <a:p>
          <a:endParaRPr lang="ru-RU"/>
        </a:p>
      </dgm:t>
    </dgm:pt>
    <dgm:pt modelId="{EB8E4F5C-25BC-418C-8088-797C235034A5}" type="sibTrans" cxnId="{610C6986-98AC-44A4-96B8-7D0F5200FF6B}">
      <dgm:prSet/>
      <dgm:spPr/>
      <dgm:t>
        <a:bodyPr/>
        <a:lstStyle/>
        <a:p>
          <a:endParaRPr lang="ru-RU"/>
        </a:p>
      </dgm:t>
    </dgm:pt>
    <dgm:pt modelId="{B736A8B7-05E3-4BCF-9C22-A2B7D010860B}">
      <dgm:prSet/>
      <dgm:spPr/>
      <dgm:t>
        <a:bodyPr/>
        <a:lstStyle/>
        <a:p>
          <a:endParaRPr lang="ru-RU"/>
        </a:p>
      </dgm:t>
    </dgm:pt>
    <dgm:pt modelId="{40353A04-4701-41E9-BBD3-10D8C81C07BC}" type="parTrans" cxnId="{9B81E977-F398-476A-AA83-30C845C5AE20}">
      <dgm:prSet/>
      <dgm:spPr/>
      <dgm:t>
        <a:bodyPr/>
        <a:lstStyle/>
        <a:p>
          <a:endParaRPr lang="ru-RU"/>
        </a:p>
      </dgm:t>
    </dgm:pt>
    <dgm:pt modelId="{F009CFF1-D36B-4357-A655-ABB384D7B736}" type="sibTrans" cxnId="{9B81E977-F398-476A-AA83-30C845C5AE20}">
      <dgm:prSet/>
      <dgm:spPr/>
      <dgm:t>
        <a:bodyPr/>
        <a:lstStyle/>
        <a:p>
          <a:endParaRPr lang="ru-RU"/>
        </a:p>
      </dgm:t>
    </dgm:pt>
    <dgm:pt modelId="{EC5ABEC6-E5DB-48FD-AA2F-A4B3F16A1E27}" type="pres">
      <dgm:prSet presAssocID="{42545C18-79DB-4505-88E5-DE462AB05DE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CF720B2-435F-49CD-AACB-86DC4FA0D11A}" type="pres">
      <dgm:prSet presAssocID="{42545C18-79DB-4505-88E5-DE462AB05DE0}" presName="Name1" presStyleCnt="0"/>
      <dgm:spPr/>
    </dgm:pt>
    <dgm:pt modelId="{E41CC4D0-2C70-4930-90B6-1F02FB71F03E}" type="pres">
      <dgm:prSet presAssocID="{42545C18-79DB-4505-88E5-DE462AB05DE0}" presName="cycle" presStyleCnt="0"/>
      <dgm:spPr/>
    </dgm:pt>
    <dgm:pt modelId="{A5BD852E-9697-4995-8B41-A9DAFC4E772C}" type="pres">
      <dgm:prSet presAssocID="{42545C18-79DB-4505-88E5-DE462AB05DE0}" presName="srcNode" presStyleLbl="node1" presStyleIdx="0" presStyleCnt="7"/>
      <dgm:spPr/>
    </dgm:pt>
    <dgm:pt modelId="{94CA6DCD-2F54-4D73-988B-998FA8D262ED}" type="pres">
      <dgm:prSet presAssocID="{42545C18-79DB-4505-88E5-DE462AB05DE0}" presName="conn" presStyleLbl="parChTrans1D2" presStyleIdx="0" presStyleCnt="1"/>
      <dgm:spPr/>
      <dgm:t>
        <a:bodyPr/>
        <a:lstStyle/>
        <a:p>
          <a:endParaRPr lang="ru-RU"/>
        </a:p>
      </dgm:t>
    </dgm:pt>
    <dgm:pt modelId="{21025E1D-187B-473C-AA99-F1FE004A0156}" type="pres">
      <dgm:prSet presAssocID="{42545C18-79DB-4505-88E5-DE462AB05DE0}" presName="extraNode" presStyleLbl="node1" presStyleIdx="0" presStyleCnt="7"/>
      <dgm:spPr/>
    </dgm:pt>
    <dgm:pt modelId="{EBE137F3-2394-46CF-9ACB-1D16C25B0521}" type="pres">
      <dgm:prSet presAssocID="{42545C18-79DB-4505-88E5-DE462AB05DE0}" presName="dstNode" presStyleLbl="node1" presStyleIdx="0" presStyleCnt="7"/>
      <dgm:spPr/>
    </dgm:pt>
    <dgm:pt modelId="{77A6566C-C724-40E1-992F-1F0D962953CC}" type="pres">
      <dgm:prSet presAssocID="{1C5668A5-CD71-4296-BC64-0668D4642C59}" presName="text_1" presStyleLbl="node1" presStyleIdx="0" presStyleCnt="7" custScaleY="115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003AC-B9A7-427B-9BDC-678D723A7270}" type="pres">
      <dgm:prSet presAssocID="{1C5668A5-CD71-4296-BC64-0668D4642C59}" presName="accent_1" presStyleCnt="0"/>
      <dgm:spPr/>
    </dgm:pt>
    <dgm:pt modelId="{F23D990E-963E-4F59-9213-1F5DBFE825DF}" type="pres">
      <dgm:prSet presAssocID="{1C5668A5-CD71-4296-BC64-0668D4642C59}" presName="accentRepeatNode" presStyleLbl="solidFgAcc1" presStyleIdx="0" presStyleCnt="7"/>
      <dgm:spPr/>
    </dgm:pt>
    <dgm:pt modelId="{FA260BA2-B35D-4DC5-874D-3A0BD5EC7083}" type="pres">
      <dgm:prSet presAssocID="{E81201F6-3F72-40EF-8333-DD6F2D7FB870}" presName="text_2" presStyleLbl="node1" presStyleIdx="1" presStyleCnt="7" custScaleY="132167" custLinFactNeighborX="178" custLinFactNeighborY="-14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B9FF1-7503-4424-9BFA-A099024FF9C8}" type="pres">
      <dgm:prSet presAssocID="{E81201F6-3F72-40EF-8333-DD6F2D7FB870}" presName="accent_2" presStyleCnt="0"/>
      <dgm:spPr/>
    </dgm:pt>
    <dgm:pt modelId="{17422E30-047E-4925-BFEB-2BBE2A11199A}" type="pres">
      <dgm:prSet presAssocID="{E81201F6-3F72-40EF-8333-DD6F2D7FB870}" presName="accentRepeatNode" presStyleLbl="solidFgAcc1" presStyleIdx="1" presStyleCnt="7"/>
      <dgm:spPr/>
    </dgm:pt>
    <dgm:pt modelId="{9D5FA263-2710-47AB-BDB9-9E79A59B64C8}" type="pres">
      <dgm:prSet presAssocID="{996E86EB-E30B-40BE-BE1F-BCFC82193479}" presName="text_3" presStyleLbl="node1" presStyleIdx="2" presStyleCnt="7" custScaleY="14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D1523B-0BED-49F2-ABB1-BEB8BA14A349}" type="pres">
      <dgm:prSet presAssocID="{996E86EB-E30B-40BE-BE1F-BCFC82193479}" presName="accent_3" presStyleCnt="0"/>
      <dgm:spPr/>
    </dgm:pt>
    <dgm:pt modelId="{0F0E0486-433F-4520-A904-3B77C17640B6}" type="pres">
      <dgm:prSet presAssocID="{996E86EB-E30B-40BE-BE1F-BCFC82193479}" presName="accentRepeatNode" presStyleLbl="solidFgAcc1" presStyleIdx="2" presStyleCnt="7"/>
      <dgm:spPr/>
    </dgm:pt>
    <dgm:pt modelId="{AC8AFB34-BFFC-4A4A-96B0-106BB43BF7E9}" type="pres">
      <dgm:prSet presAssocID="{AC5702D6-397F-4466-A132-984DD9F06DBE}" presName="text_4" presStyleLbl="node1" presStyleIdx="3" presStyleCnt="7" custScaleY="138186" custLinFactNeighborX="-210" custLinFactNeighborY="16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0E2D29-3443-4CDD-80FA-0525A4530D85}" type="pres">
      <dgm:prSet presAssocID="{AC5702D6-397F-4466-A132-984DD9F06DBE}" presName="accent_4" presStyleCnt="0"/>
      <dgm:spPr/>
    </dgm:pt>
    <dgm:pt modelId="{A7CA1989-5ADF-41EF-919B-1DDCEBF8F2C7}" type="pres">
      <dgm:prSet presAssocID="{AC5702D6-397F-4466-A132-984DD9F06DBE}" presName="accentRepeatNode" presStyleLbl="solidFgAcc1" presStyleIdx="3" presStyleCnt="7"/>
      <dgm:spPr/>
    </dgm:pt>
    <dgm:pt modelId="{CA0719C7-A1E6-4442-93F9-872235A88DF0}" type="pres">
      <dgm:prSet presAssocID="{C591356B-EEB4-4ABF-AAB1-526DC8F0BFCE}" presName="text_5" presStyleLbl="node1" presStyleIdx="4" presStyleCnt="7" custScaleY="153715" custLinFactNeighborX="98" custLinFactNeighborY="32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A8C31-98B1-4FE7-833E-A8B4E7B33B19}" type="pres">
      <dgm:prSet presAssocID="{C591356B-EEB4-4ABF-AAB1-526DC8F0BFCE}" presName="accent_5" presStyleCnt="0"/>
      <dgm:spPr/>
    </dgm:pt>
    <dgm:pt modelId="{02266969-A95F-498F-B384-3E1B5417DFB1}" type="pres">
      <dgm:prSet presAssocID="{C591356B-EEB4-4ABF-AAB1-526DC8F0BFCE}" presName="accentRepeatNode" presStyleLbl="solidFgAcc1" presStyleIdx="4" presStyleCnt="7"/>
      <dgm:spPr/>
    </dgm:pt>
    <dgm:pt modelId="{8E90E766-9682-4576-8872-F82191A8FC4C}" type="pres">
      <dgm:prSet presAssocID="{7C24442E-A84A-4871-963A-1EC279AD500B}" presName="text_6" presStyleLbl="node1" presStyleIdx="5" presStyleCnt="7" custLinFactNeighborX="178" custLinFactNeighborY="25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DA436-2A94-4753-87D7-AFDB41E5BA24}" type="pres">
      <dgm:prSet presAssocID="{7C24442E-A84A-4871-963A-1EC279AD500B}" presName="accent_6" presStyleCnt="0"/>
      <dgm:spPr/>
    </dgm:pt>
    <dgm:pt modelId="{D26189E3-5C96-46BD-B0C3-35DC364A313E}" type="pres">
      <dgm:prSet presAssocID="{7C24442E-A84A-4871-963A-1EC279AD500B}" presName="accentRepeatNode" presStyleLbl="solidFgAcc1" presStyleIdx="5" presStyleCnt="7"/>
      <dgm:spPr/>
    </dgm:pt>
    <dgm:pt modelId="{370E0C25-78CB-4C28-A888-9CE77A441BCF}" type="pres">
      <dgm:prSet presAssocID="{F35C11B2-7276-41CC-BE05-30BDFA91126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6FB52-D823-4D94-9D04-A563D298BB26}" type="pres">
      <dgm:prSet presAssocID="{F35C11B2-7276-41CC-BE05-30BDFA911267}" presName="accent_7" presStyleCnt="0"/>
      <dgm:spPr/>
    </dgm:pt>
    <dgm:pt modelId="{C19692D4-12DA-4495-B173-B2D32FCA2783}" type="pres">
      <dgm:prSet presAssocID="{F35C11B2-7276-41CC-BE05-30BDFA911267}" presName="accentRepeatNode" presStyleLbl="solidFgAcc1" presStyleIdx="6" presStyleCnt="7"/>
      <dgm:spPr/>
    </dgm:pt>
  </dgm:ptLst>
  <dgm:cxnLst>
    <dgm:cxn modelId="{D4A92F9D-F85E-443F-BDE0-D8A37CC93D62}" type="presOf" srcId="{1C5668A5-CD71-4296-BC64-0668D4642C59}" destId="{77A6566C-C724-40E1-992F-1F0D962953CC}" srcOrd="0" destOrd="0" presId="urn:microsoft.com/office/officeart/2008/layout/VerticalCurvedList"/>
    <dgm:cxn modelId="{3A27E869-6B57-4202-9876-B375F01644E3}" srcId="{42545C18-79DB-4505-88E5-DE462AB05DE0}" destId="{1C5668A5-CD71-4296-BC64-0668D4642C59}" srcOrd="0" destOrd="0" parTransId="{30ECF329-28DF-46A4-99B6-74C4E0BB2816}" sibTransId="{4528C09F-AA3F-43EB-AB50-8803512A5C02}"/>
    <dgm:cxn modelId="{D4C70186-7BB9-4495-A2F4-94FFB6E0CD4F}" type="presOf" srcId="{996E86EB-E30B-40BE-BE1F-BCFC82193479}" destId="{9D5FA263-2710-47AB-BDB9-9E79A59B64C8}" srcOrd="0" destOrd="0" presId="urn:microsoft.com/office/officeart/2008/layout/VerticalCurvedList"/>
    <dgm:cxn modelId="{3D2BD642-057B-497A-8E15-67A79359C999}" type="presOf" srcId="{42545C18-79DB-4505-88E5-DE462AB05DE0}" destId="{EC5ABEC6-E5DB-48FD-AA2F-A4B3F16A1E27}" srcOrd="0" destOrd="0" presId="urn:microsoft.com/office/officeart/2008/layout/VerticalCurvedList"/>
    <dgm:cxn modelId="{610C6986-98AC-44A4-96B8-7D0F5200FF6B}" srcId="{42545C18-79DB-4505-88E5-DE462AB05DE0}" destId="{F35C11B2-7276-41CC-BE05-30BDFA911267}" srcOrd="6" destOrd="0" parTransId="{B9D61A5C-DB5D-40C3-87E2-3A21ACBFA7F0}" sibTransId="{EB8E4F5C-25BC-418C-8088-797C235034A5}"/>
    <dgm:cxn modelId="{8C0A4DC8-9532-4C36-B83C-45A6C3717A80}" srcId="{42545C18-79DB-4505-88E5-DE462AB05DE0}" destId="{996E86EB-E30B-40BE-BE1F-BCFC82193479}" srcOrd="2" destOrd="0" parTransId="{5345879F-7C77-4108-A563-AB362D7B86AD}" sibTransId="{49EE9D22-5766-4AFB-8623-0325FEF8AFB2}"/>
    <dgm:cxn modelId="{58783B27-A0B2-4940-82BE-2EAAE027C71F}" srcId="{42545C18-79DB-4505-88E5-DE462AB05DE0}" destId="{AC5702D6-397F-4466-A132-984DD9F06DBE}" srcOrd="3" destOrd="0" parTransId="{95F82539-74EF-4F31-B277-2E0132B8F593}" sibTransId="{13D55093-54A8-4398-9198-5B983A30ABD7}"/>
    <dgm:cxn modelId="{F620E93D-D4C9-43F9-88BD-CD062567733A}" srcId="{42545C18-79DB-4505-88E5-DE462AB05DE0}" destId="{43446188-9C4A-4E66-B8B0-AE60AC83EB94}" srcOrd="8" destOrd="0" parTransId="{8F56BF53-7AA0-4120-9630-F5DBB199A41D}" sibTransId="{F8F36E7C-DA16-4040-BDC7-C03CEDD30CB1}"/>
    <dgm:cxn modelId="{81A5A8E3-7134-4979-97B2-6A44756D724B}" srcId="{42545C18-79DB-4505-88E5-DE462AB05DE0}" destId="{7C24442E-A84A-4871-963A-1EC279AD500B}" srcOrd="5" destOrd="0" parTransId="{56C370F0-D6ED-43E2-BDE3-4A3F5BA0403C}" sibTransId="{B1303243-93F2-47F2-BE18-A1590DC122F7}"/>
    <dgm:cxn modelId="{A421C221-8F88-490B-ADF6-D28E9DDB4615}" srcId="{42545C18-79DB-4505-88E5-DE462AB05DE0}" destId="{C591356B-EEB4-4ABF-AAB1-526DC8F0BFCE}" srcOrd="4" destOrd="0" parTransId="{AB49E9AB-CD57-4BB1-A14C-B400946E9248}" sibTransId="{0EE451D2-88C6-49EE-B4FB-1E5C61321255}"/>
    <dgm:cxn modelId="{147BC333-3415-407D-8723-4826AD1196A5}" type="presOf" srcId="{7C24442E-A84A-4871-963A-1EC279AD500B}" destId="{8E90E766-9682-4576-8872-F82191A8FC4C}" srcOrd="0" destOrd="0" presId="urn:microsoft.com/office/officeart/2008/layout/VerticalCurvedList"/>
    <dgm:cxn modelId="{E21D2178-EA1E-4422-99DF-EB8A75FCEA9A}" srcId="{42545C18-79DB-4505-88E5-DE462AB05DE0}" destId="{E81201F6-3F72-40EF-8333-DD6F2D7FB870}" srcOrd="1" destOrd="0" parTransId="{9571FB87-A6CF-468D-B20D-9EEE185B7F4F}" sibTransId="{C62FD250-0DDE-4ABC-9C36-F6A22D0FC210}"/>
    <dgm:cxn modelId="{EC5DEECB-FDDB-4A68-AF51-69394D243F1E}" type="presOf" srcId="{4528C09F-AA3F-43EB-AB50-8803512A5C02}" destId="{94CA6DCD-2F54-4D73-988B-998FA8D262ED}" srcOrd="0" destOrd="0" presId="urn:microsoft.com/office/officeart/2008/layout/VerticalCurvedList"/>
    <dgm:cxn modelId="{834B17B9-F29D-4BD7-85CF-182256A506CB}" type="presOf" srcId="{F35C11B2-7276-41CC-BE05-30BDFA911267}" destId="{370E0C25-78CB-4C28-A888-9CE77A441BCF}" srcOrd="0" destOrd="0" presId="urn:microsoft.com/office/officeart/2008/layout/VerticalCurvedList"/>
    <dgm:cxn modelId="{8DA8B966-FC55-4BD2-916F-0BB8572F9B1C}" type="presOf" srcId="{C591356B-EEB4-4ABF-AAB1-526DC8F0BFCE}" destId="{CA0719C7-A1E6-4442-93F9-872235A88DF0}" srcOrd="0" destOrd="0" presId="urn:microsoft.com/office/officeart/2008/layout/VerticalCurvedList"/>
    <dgm:cxn modelId="{9B81E977-F398-476A-AA83-30C845C5AE20}" srcId="{42545C18-79DB-4505-88E5-DE462AB05DE0}" destId="{B736A8B7-05E3-4BCF-9C22-A2B7D010860B}" srcOrd="7" destOrd="0" parTransId="{40353A04-4701-41E9-BBD3-10D8C81C07BC}" sibTransId="{F009CFF1-D36B-4357-A655-ABB384D7B736}"/>
    <dgm:cxn modelId="{EB33730A-3D54-4552-A0ED-F4C68D408AED}" type="presOf" srcId="{E81201F6-3F72-40EF-8333-DD6F2D7FB870}" destId="{FA260BA2-B35D-4DC5-874D-3A0BD5EC7083}" srcOrd="0" destOrd="0" presId="urn:microsoft.com/office/officeart/2008/layout/VerticalCurvedList"/>
    <dgm:cxn modelId="{35E18E0C-F7BF-4343-87ED-0CB1A7EB5353}" type="presOf" srcId="{AC5702D6-397F-4466-A132-984DD9F06DBE}" destId="{AC8AFB34-BFFC-4A4A-96B0-106BB43BF7E9}" srcOrd="0" destOrd="0" presId="urn:microsoft.com/office/officeart/2008/layout/VerticalCurvedList"/>
    <dgm:cxn modelId="{304DCEFF-E9E5-4011-9C2F-C83839907080}" type="presParOf" srcId="{EC5ABEC6-E5DB-48FD-AA2F-A4B3F16A1E27}" destId="{DCF720B2-435F-49CD-AACB-86DC4FA0D11A}" srcOrd="0" destOrd="0" presId="urn:microsoft.com/office/officeart/2008/layout/VerticalCurvedList"/>
    <dgm:cxn modelId="{CEB9DDD9-FFFB-4EDC-912F-A5712C7DB014}" type="presParOf" srcId="{DCF720B2-435F-49CD-AACB-86DC4FA0D11A}" destId="{E41CC4D0-2C70-4930-90B6-1F02FB71F03E}" srcOrd="0" destOrd="0" presId="urn:microsoft.com/office/officeart/2008/layout/VerticalCurvedList"/>
    <dgm:cxn modelId="{7E92C8A9-8B5E-41F3-8DB3-278CC9D749D2}" type="presParOf" srcId="{E41CC4D0-2C70-4930-90B6-1F02FB71F03E}" destId="{A5BD852E-9697-4995-8B41-A9DAFC4E772C}" srcOrd="0" destOrd="0" presId="urn:microsoft.com/office/officeart/2008/layout/VerticalCurvedList"/>
    <dgm:cxn modelId="{8DB708B2-07D8-4AA7-B00E-998987B4BBE2}" type="presParOf" srcId="{E41CC4D0-2C70-4930-90B6-1F02FB71F03E}" destId="{94CA6DCD-2F54-4D73-988B-998FA8D262ED}" srcOrd="1" destOrd="0" presId="urn:microsoft.com/office/officeart/2008/layout/VerticalCurvedList"/>
    <dgm:cxn modelId="{F00D196C-C440-401F-A7D4-720E00215086}" type="presParOf" srcId="{E41CC4D0-2C70-4930-90B6-1F02FB71F03E}" destId="{21025E1D-187B-473C-AA99-F1FE004A0156}" srcOrd="2" destOrd="0" presId="urn:microsoft.com/office/officeart/2008/layout/VerticalCurvedList"/>
    <dgm:cxn modelId="{666F19F7-805B-49AE-AE6C-31FEBC05AE80}" type="presParOf" srcId="{E41CC4D0-2C70-4930-90B6-1F02FB71F03E}" destId="{EBE137F3-2394-46CF-9ACB-1D16C25B0521}" srcOrd="3" destOrd="0" presId="urn:microsoft.com/office/officeart/2008/layout/VerticalCurvedList"/>
    <dgm:cxn modelId="{22500BB1-E2A8-4D18-89F3-947527AD7F97}" type="presParOf" srcId="{DCF720B2-435F-49CD-AACB-86DC4FA0D11A}" destId="{77A6566C-C724-40E1-992F-1F0D962953CC}" srcOrd="1" destOrd="0" presId="urn:microsoft.com/office/officeart/2008/layout/VerticalCurvedList"/>
    <dgm:cxn modelId="{0B647B35-CB8A-4DAD-8D00-12480C212294}" type="presParOf" srcId="{DCF720B2-435F-49CD-AACB-86DC4FA0D11A}" destId="{9BC003AC-B9A7-427B-9BDC-678D723A7270}" srcOrd="2" destOrd="0" presId="urn:microsoft.com/office/officeart/2008/layout/VerticalCurvedList"/>
    <dgm:cxn modelId="{24B7FC7D-6FE5-49D2-9554-017F11FD1486}" type="presParOf" srcId="{9BC003AC-B9A7-427B-9BDC-678D723A7270}" destId="{F23D990E-963E-4F59-9213-1F5DBFE825DF}" srcOrd="0" destOrd="0" presId="urn:microsoft.com/office/officeart/2008/layout/VerticalCurvedList"/>
    <dgm:cxn modelId="{BD79ECB9-79AD-4904-8856-585C45FF2CC6}" type="presParOf" srcId="{DCF720B2-435F-49CD-AACB-86DC4FA0D11A}" destId="{FA260BA2-B35D-4DC5-874D-3A0BD5EC7083}" srcOrd="3" destOrd="0" presId="urn:microsoft.com/office/officeart/2008/layout/VerticalCurvedList"/>
    <dgm:cxn modelId="{EEACA9DC-0DC6-4AFB-829D-FE53F568AF11}" type="presParOf" srcId="{DCF720B2-435F-49CD-AACB-86DC4FA0D11A}" destId="{8B7B9FF1-7503-4424-9BFA-A099024FF9C8}" srcOrd="4" destOrd="0" presId="urn:microsoft.com/office/officeart/2008/layout/VerticalCurvedList"/>
    <dgm:cxn modelId="{0C3FDD9A-96BC-47FB-ACE4-FB9066357E34}" type="presParOf" srcId="{8B7B9FF1-7503-4424-9BFA-A099024FF9C8}" destId="{17422E30-047E-4925-BFEB-2BBE2A11199A}" srcOrd="0" destOrd="0" presId="urn:microsoft.com/office/officeart/2008/layout/VerticalCurvedList"/>
    <dgm:cxn modelId="{FF3D591A-A7CE-4259-95A8-72AA5D4113EC}" type="presParOf" srcId="{DCF720B2-435F-49CD-AACB-86DC4FA0D11A}" destId="{9D5FA263-2710-47AB-BDB9-9E79A59B64C8}" srcOrd="5" destOrd="0" presId="urn:microsoft.com/office/officeart/2008/layout/VerticalCurvedList"/>
    <dgm:cxn modelId="{C5AA22B1-6456-4027-B931-B290EE2169BF}" type="presParOf" srcId="{DCF720B2-435F-49CD-AACB-86DC4FA0D11A}" destId="{43D1523B-0BED-49F2-ABB1-BEB8BA14A349}" srcOrd="6" destOrd="0" presId="urn:microsoft.com/office/officeart/2008/layout/VerticalCurvedList"/>
    <dgm:cxn modelId="{3CE1E153-6E56-442F-9DAD-4EDFB408CA96}" type="presParOf" srcId="{43D1523B-0BED-49F2-ABB1-BEB8BA14A349}" destId="{0F0E0486-433F-4520-A904-3B77C17640B6}" srcOrd="0" destOrd="0" presId="urn:microsoft.com/office/officeart/2008/layout/VerticalCurvedList"/>
    <dgm:cxn modelId="{BC8B3117-0BCA-437B-BEDB-2E54D821E383}" type="presParOf" srcId="{DCF720B2-435F-49CD-AACB-86DC4FA0D11A}" destId="{AC8AFB34-BFFC-4A4A-96B0-106BB43BF7E9}" srcOrd="7" destOrd="0" presId="urn:microsoft.com/office/officeart/2008/layout/VerticalCurvedList"/>
    <dgm:cxn modelId="{7F427204-0258-4A96-89C9-85961F05EBF5}" type="presParOf" srcId="{DCF720B2-435F-49CD-AACB-86DC4FA0D11A}" destId="{590E2D29-3443-4CDD-80FA-0525A4530D85}" srcOrd="8" destOrd="0" presId="urn:microsoft.com/office/officeart/2008/layout/VerticalCurvedList"/>
    <dgm:cxn modelId="{B6AD9A19-DA1F-44D9-975C-38B422512662}" type="presParOf" srcId="{590E2D29-3443-4CDD-80FA-0525A4530D85}" destId="{A7CA1989-5ADF-41EF-919B-1DDCEBF8F2C7}" srcOrd="0" destOrd="0" presId="urn:microsoft.com/office/officeart/2008/layout/VerticalCurvedList"/>
    <dgm:cxn modelId="{D69BAAED-F5BC-4158-9105-F44183FA941C}" type="presParOf" srcId="{DCF720B2-435F-49CD-AACB-86DC4FA0D11A}" destId="{CA0719C7-A1E6-4442-93F9-872235A88DF0}" srcOrd="9" destOrd="0" presId="urn:microsoft.com/office/officeart/2008/layout/VerticalCurvedList"/>
    <dgm:cxn modelId="{9AA71AA0-466D-4C64-96F3-6E75DFA09659}" type="presParOf" srcId="{DCF720B2-435F-49CD-AACB-86DC4FA0D11A}" destId="{808A8C31-98B1-4FE7-833E-A8B4E7B33B19}" srcOrd="10" destOrd="0" presId="urn:microsoft.com/office/officeart/2008/layout/VerticalCurvedList"/>
    <dgm:cxn modelId="{BBFA3ED1-207A-4333-9D9A-0DD988BF9FF3}" type="presParOf" srcId="{808A8C31-98B1-4FE7-833E-A8B4E7B33B19}" destId="{02266969-A95F-498F-B384-3E1B5417DFB1}" srcOrd="0" destOrd="0" presId="urn:microsoft.com/office/officeart/2008/layout/VerticalCurvedList"/>
    <dgm:cxn modelId="{4FC1476E-7691-488E-BEC8-90299948C947}" type="presParOf" srcId="{DCF720B2-435F-49CD-AACB-86DC4FA0D11A}" destId="{8E90E766-9682-4576-8872-F82191A8FC4C}" srcOrd="11" destOrd="0" presId="urn:microsoft.com/office/officeart/2008/layout/VerticalCurvedList"/>
    <dgm:cxn modelId="{22639660-A4D0-4C58-844A-70319BA2C755}" type="presParOf" srcId="{DCF720B2-435F-49CD-AACB-86DC4FA0D11A}" destId="{B60DA436-2A94-4753-87D7-AFDB41E5BA24}" srcOrd="12" destOrd="0" presId="urn:microsoft.com/office/officeart/2008/layout/VerticalCurvedList"/>
    <dgm:cxn modelId="{1B77248F-3919-4691-873C-2E8B43DB1CAF}" type="presParOf" srcId="{B60DA436-2A94-4753-87D7-AFDB41E5BA24}" destId="{D26189E3-5C96-46BD-B0C3-35DC364A313E}" srcOrd="0" destOrd="0" presId="urn:microsoft.com/office/officeart/2008/layout/VerticalCurvedList"/>
    <dgm:cxn modelId="{3361D4D6-AA62-4002-9698-AAE5A2E3339F}" type="presParOf" srcId="{DCF720B2-435F-49CD-AACB-86DC4FA0D11A}" destId="{370E0C25-78CB-4C28-A888-9CE77A441BCF}" srcOrd="13" destOrd="0" presId="urn:microsoft.com/office/officeart/2008/layout/VerticalCurvedList"/>
    <dgm:cxn modelId="{D10A7E43-4052-45A3-8E71-286D1C05F42B}" type="presParOf" srcId="{DCF720B2-435F-49CD-AACB-86DC4FA0D11A}" destId="{C206FB52-D823-4D94-9D04-A563D298BB26}" srcOrd="14" destOrd="0" presId="urn:microsoft.com/office/officeart/2008/layout/VerticalCurvedList"/>
    <dgm:cxn modelId="{3E2D02CC-EBF3-4882-909E-4ADE4551CCA8}" type="presParOf" srcId="{C206FB52-D823-4D94-9D04-A563D298BB26}" destId="{C19692D4-12DA-4495-B173-B2D32FCA27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880A1E-7BBD-4447-8BB3-369CDB8017A6}" type="doc">
      <dgm:prSet loTypeId="urn:microsoft.com/office/officeart/2005/8/layout/cycle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0EAFA97-8D84-40A4-98F3-A9F139E52DE0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Разработала и подобрала конспекты НОД с интерактивным оборудованием «Дерево знаний» и др. 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7C2BB1F-53AF-4953-BFDD-DE7B060D54F8}" type="parTrans" cxnId="{FC613D85-E944-4667-B6BF-E5CB3C871ECE}">
      <dgm:prSet/>
      <dgm:spPr/>
      <dgm:t>
        <a:bodyPr/>
        <a:lstStyle/>
        <a:p>
          <a:endParaRPr lang="ru-RU"/>
        </a:p>
      </dgm:t>
    </dgm:pt>
    <dgm:pt modelId="{F3D82480-90DC-4821-AED8-3A75C3C615CB}" type="sibTrans" cxnId="{FC613D85-E944-4667-B6BF-E5CB3C871ECE}">
      <dgm:prSet/>
      <dgm:spPr/>
      <dgm:t>
        <a:bodyPr/>
        <a:lstStyle/>
        <a:p>
          <a:endParaRPr lang="ru-RU"/>
        </a:p>
      </dgm:t>
    </dgm:pt>
    <dgm:pt modelId="{DE6EFCE8-9480-4C54-8891-01EB7BC65D8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Создала банк мультимедийных презентаций  для реализации содержания ОО «Познавательное развитие» (лексические темы)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34F2E4-E7DD-456E-AB4C-90D5F7CE7ACD}" type="parTrans" cxnId="{9705B3BD-0B01-45F3-AD10-B975DE3F7386}">
      <dgm:prSet/>
      <dgm:spPr/>
      <dgm:t>
        <a:bodyPr/>
        <a:lstStyle/>
        <a:p>
          <a:endParaRPr lang="ru-RU"/>
        </a:p>
      </dgm:t>
    </dgm:pt>
    <dgm:pt modelId="{E8A8142A-3445-46C3-AF72-2F47F9734AA1}" type="sibTrans" cxnId="{9705B3BD-0B01-45F3-AD10-B975DE3F7386}">
      <dgm:prSet/>
      <dgm:spPr/>
      <dgm:t>
        <a:bodyPr/>
        <a:lstStyle/>
        <a:p>
          <a:endParaRPr lang="ru-RU"/>
        </a:p>
      </dgm:t>
    </dgm:pt>
    <dgm:pt modelId="{D4035940-114E-4C33-95FE-81CBEDA720F1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Разработала карточки – задания рисования на песке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5F56C7D0-6FA8-4F9C-8D4E-6E824A142115}" type="parTrans" cxnId="{2E6A1C30-8A55-49D7-8E95-2EC6D4D94C82}">
      <dgm:prSet/>
      <dgm:spPr/>
      <dgm:t>
        <a:bodyPr/>
        <a:lstStyle/>
        <a:p>
          <a:endParaRPr lang="ru-RU"/>
        </a:p>
      </dgm:t>
    </dgm:pt>
    <dgm:pt modelId="{0F78B0D1-68E5-4332-8EAF-2F24322D6D8B}" type="sibTrans" cxnId="{2E6A1C30-8A55-49D7-8E95-2EC6D4D94C82}">
      <dgm:prSet/>
      <dgm:spPr/>
      <dgm:t>
        <a:bodyPr/>
        <a:lstStyle/>
        <a:p>
          <a:endParaRPr lang="ru-RU"/>
        </a:p>
      </dgm:t>
    </dgm:pt>
    <dgm:pt modelId="{24F82A1B-FAAB-4C28-99DD-4E96223ED0E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Подобрала картотека игровых занятий  и игр на песке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830890-1351-4B8E-93A4-05CCB1CFFD34}" type="parTrans" cxnId="{D7DA4ECB-4C1A-42B9-9078-CCBD7A446E75}">
      <dgm:prSet/>
      <dgm:spPr/>
      <dgm:t>
        <a:bodyPr/>
        <a:lstStyle/>
        <a:p>
          <a:endParaRPr lang="ru-RU"/>
        </a:p>
      </dgm:t>
    </dgm:pt>
    <dgm:pt modelId="{13EBB1AF-0C70-43F5-8044-E422B0CF810B}" type="sibTrans" cxnId="{D7DA4ECB-4C1A-42B9-9078-CCBD7A446E75}">
      <dgm:prSet/>
      <dgm:spPr/>
      <dgm:t>
        <a:bodyPr/>
        <a:lstStyle/>
        <a:p>
          <a:endParaRPr lang="ru-RU"/>
        </a:p>
      </dgm:t>
    </dgm:pt>
    <dgm:pt modelId="{0C396F38-7249-4EE2-A341-9C6A398734A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Подобрала дидактические игры с применением ИКТ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46DA1F-557F-41F0-91F6-A944A5EA5FBE}" type="parTrans" cxnId="{9E4D65E4-1D38-4C08-B9EF-4D4C91C37EB9}">
      <dgm:prSet/>
      <dgm:spPr/>
      <dgm:t>
        <a:bodyPr/>
        <a:lstStyle/>
        <a:p>
          <a:endParaRPr lang="ru-RU"/>
        </a:p>
      </dgm:t>
    </dgm:pt>
    <dgm:pt modelId="{D4A7795D-BEAF-42FB-ADC8-02E208976CB0}" type="sibTrans" cxnId="{9E4D65E4-1D38-4C08-B9EF-4D4C91C37EB9}">
      <dgm:prSet/>
      <dgm:spPr/>
      <dgm:t>
        <a:bodyPr/>
        <a:lstStyle/>
        <a:p>
          <a:endParaRPr lang="ru-RU"/>
        </a:p>
      </dgm:t>
    </dgm:pt>
    <dgm:pt modelId="{CD859433-F43F-4849-8098-E63E3C9BD542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Перспективное планирование использования ИКТ  ОПЫТ ДОУ № 32 города Каменск – Шахтинский</a:t>
          </a:r>
          <a:endParaRPr lang="ru-RU" sz="16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0520C4-8176-43FB-B099-235EBE7A347B}" type="parTrans" cxnId="{CCF1C2F1-1D7F-45E0-A2F1-74B966BD564E}">
      <dgm:prSet/>
      <dgm:spPr/>
      <dgm:t>
        <a:bodyPr/>
        <a:lstStyle/>
        <a:p>
          <a:endParaRPr lang="ru-RU"/>
        </a:p>
      </dgm:t>
    </dgm:pt>
    <dgm:pt modelId="{5EB688D3-4582-4EF7-A80A-5C9D8331D579}" type="sibTrans" cxnId="{CCF1C2F1-1D7F-45E0-A2F1-74B966BD564E}">
      <dgm:prSet/>
      <dgm:spPr/>
      <dgm:t>
        <a:bodyPr/>
        <a:lstStyle/>
        <a:p>
          <a:endParaRPr lang="ru-RU"/>
        </a:p>
      </dgm:t>
    </dgm:pt>
    <dgm:pt modelId="{760E9CC2-4DDC-4BF9-9E75-F5921D250F5C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Наглядно-демонстрационный материал по лексическим темам</a:t>
          </a:r>
          <a:endParaRPr lang="ru-RU" sz="16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74C4C5-BC5F-44FF-B60C-4E3C66F2725F}" type="parTrans" cxnId="{BCFCF7AC-934E-4354-B92C-C6A3D369CDD2}">
      <dgm:prSet/>
      <dgm:spPr/>
      <dgm:t>
        <a:bodyPr/>
        <a:lstStyle/>
        <a:p>
          <a:endParaRPr lang="ru-RU"/>
        </a:p>
      </dgm:t>
    </dgm:pt>
    <dgm:pt modelId="{3B02CB2A-D12B-49D8-960D-189278639997}" type="sibTrans" cxnId="{BCFCF7AC-934E-4354-B92C-C6A3D369CDD2}">
      <dgm:prSet/>
      <dgm:spPr/>
      <dgm:t>
        <a:bodyPr/>
        <a:lstStyle/>
        <a:p>
          <a:endParaRPr lang="ru-RU"/>
        </a:p>
      </dgm:t>
    </dgm:pt>
    <dgm:pt modelId="{B67A8019-0F08-494C-8475-2FE7A4AB801F}" type="pres">
      <dgm:prSet presAssocID="{18880A1E-7BBD-4447-8BB3-369CDB8017A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215C5E-E675-454B-B63E-75E825F312FA}" type="pres">
      <dgm:prSet presAssocID="{C0EAFA97-8D84-40A4-98F3-A9F139E52DE0}" presName="node" presStyleLbl="node1" presStyleIdx="0" presStyleCnt="7" custScaleX="204500" custScaleY="141479" custRadScaleRad="97913" custRadScaleInc="-25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0A0C6-C812-425B-A4D4-3287FD7BD5D0}" type="pres">
      <dgm:prSet presAssocID="{C0EAFA97-8D84-40A4-98F3-A9F139E52DE0}" presName="spNode" presStyleCnt="0"/>
      <dgm:spPr/>
    </dgm:pt>
    <dgm:pt modelId="{B00943C5-380E-4D25-97C3-1546EC7D9217}" type="pres">
      <dgm:prSet presAssocID="{F3D82480-90DC-4821-AED8-3A75C3C615CB}" presName="sibTrans" presStyleLbl="sibTrans1D1" presStyleIdx="0" presStyleCnt="7"/>
      <dgm:spPr/>
      <dgm:t>
        <a:bodyPr/>
        <a:lstStyle/>
        <a:p>
          <a:endParaRPr lang="ru-RU"/>
        </a:p>
      </dgm:t>
    </dgm:pt>
    <dgm:pt modelId="{89F23F67-2B16-445A-9D3F-847A57808253}" type="pres">
      <dgm:prSet presAssocID="{DE6EFCE8-9480-4C54-8891-01EB7BC65D8C}" presName="node" presStyleLbl="node1" presStyleIdx="1" presStyleCnt="7" custScaleX="212278" custScaleY="167373" custRadScaleRad="105660" custRadScaleInc="90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2BA15-93A3-4D2A-AEF5-CE6E7DDD3D83}" type="pres">
      <dgm:prSet presAssocID="{DE6EFCE8-9480-4C54-8891-01EB7BC65D8C}" presName="spNode" presStyleCnt="0"/>
      <dgm:spPr/>
    </dgm:pt>
    <dgm:pt modelId="{F3942A4D-3DFF-4663-8DFD-7EE6E0B0FAD7}" type="pres">
      <dgm:prSet presAssocID="{E8A8142A-3445-46C3-AF72-2F47F9734AA1}" presName="sibTrans" presStyleLbl="sibTrans1D1" presStyleIdx="1" presStyleCnt="7"/>
      <dgm:spPr/>
      <dgm:t>
        <a:bodyPr/>
        <a:lstStyle/>
        <a:p>
          <a:endParaRPr lang="ru-RU"/>
        </a:p>
      </dgm:t>
    </dgm:pt>
    <dgm:pt modelId="{D3D75F1C-6501-4BED-B5B6-714826FB3BC6}" type="pres">
      <dgm:prSet presAssocID="{D4035940-114E-4C33-95FE-81CBEDA720F1}" presName="node" presStyleLbl="node1" presStyleIdx="2" presStyleCnt="7" custScaleX="166620" custRadScaleRad="111878" custRadScaleInc="11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D0B2E-B85A-4DD8-A679-DDBBD29F42B8}" type="pres">
      <dgm:prSet presAssocID="{D4035940-114E-4C33-95FE-81CBEDA720F1}" presName="spNode" presStyleCnt="0"/>
      <dgm:spPr/>
    </dgm:pt>
    <dgm:pt modelId="{E5148550-E81B-4545-BE31-E18B78BD991E}" type="pres">
      <dgm:prSet presAssocID="{0F78B0D1-68E5-4332-8EAF-2F24322D6D8B}" presName="sibTrans" presStyleLbl="sibTrans1D1" presStyleIdx="2" presStyleCnt="7"/>
      <dgm:spPr/>
      <dgm:t>
        <a:bodyPr/>
        <a:lstStyle/>
        <a:p>
          <a:endParaRPr lang="ru-RU"/>
        </a:p>
      </dgm:t>
    </dgm:pt>
    <dgm:pt modelId="{8986D2CB-2DE2-4154-8194-7EF7E35E0C6C}" type="pres">
      <dgm:prSet presAssocID="{24F82A1B-FAAB-4C28-99DD-4E96223ED0EB}" presName="node" presStyleLbl="node1" presStyleIdx="3" presStyleCnt="7" custScaleX="188063" custRadScaleRad="95358" custRadScaleInc="-10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22AB7-8457-4C80-B501-C18B12CC4139}" type="pres">
      <dgm:prSet presAssocID="{24F82A1B-FAAB-4C28-99DD-4E96223ED0EB}" presName="spNode" presStyleCnt="0"/>
      <dgm:spPr/>
    </dgm:pt>
    <dgm:pt modelId="{AF7D6625-15BC-4433-8BFB-A10E01F9E4EC}" type="pres">
      <dgm:prSet presAssocID="{13EBB1AF-0C70-43F5-8044-E422B0CF810B}" presName="sibTrans" presStyleLbl="sibTrans1D1" presStyleIdx="3" presStyleCnt="7"/>
      <dgm:spPr/>
      <dgm:t>
        <a:bodyPr/>
        <a:lstStyle/>
        <a:p>
          <a:endParaRPr lang="ru-RU"/>
        </a:p>
      </dgm:t>
    </dgm:pt>
    <dgm:pt modelId="{037F98E7-CFFE-4EC2-A03B-E70D3C493F5F}" type="pres">
      <dgm:prSet presAssocID="{0C396F38-7249-4EE2-A341-9C6A398734A0}" presName="node" presStyleLbl="node1" presStyleIdx="4" presStyleCnt="7" custScaleX="175865" custRadScaleRad="116637" custRadScaleInc="85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F4C2D-014A-4B44-9D6C-ED712A79F5B3}" type="pres">
      <dgm:prSet presAssocID="{0C396F38-7249-4EE2-A341-9C6A398734A0}" presName="spNode" presStyleCnt="0"/>
      <dgm:spPr/>
    </dgm:pt>
    <dgm:pt modelId="{FF96EF44-2556-4F3D-AAB8-227C10F0FC37}" type="pres">
      <dgm:prSet presAssocID="{D4A7795D-BEAF-42FB-ADC8-02E208976CB0}" presName="sibTrans" presStyleLbl="sibTrans1D1" presStyleIdx="4" presStyleCnt="7"/>
      <dgm:spPr/>
      <dgm:t>
        <a:bodyPr/>
        <a:lstStyle/>
        <a:p>
          <a:endParaRPr lang="ru-RU"/>
        </a:p>
      </dgm:t>
    </dgm:pt>
    <dgm:pt modelId="{CE93492D-6DC2-4CC7-90E1-C7BE156692D5}" type="pres">
      <dgm:prSet presAssocID="{CD859433-F43F-4849-8098-E63E3C9BD542}" presName="node" presStyleLbl="node1" presStyleIdx="5" presStyleCnt="7" custScaleX="182807" custScaleY="150475" custRadScaleRad="131771" custRadScaleInc="9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D306C-F00A-418F-9CBA-67C8164B1887}" type="pres">
      <dgm:prSet presAssocID="{CD859433-F43F-4849-8098-E63E3C9BD542}" presName="spNode" presStyleCnt="0"/>
      <dgm:spPr/>
    </dgm:pt>
    <dgm:pt modelId="{48FDF40C-DFEF-48A5-86B7-628C6BF467EB}" type="pres">
      <dgm:prSet presAssocID="{5EB688D3-4582-4EF7-A80A-5C9D8331D579}" presName="sibTrans" presStyleLbl="sibTrans1D1" presStyleIdx="5" presStyleCnt="7"/>
      <dgm:spPr/>
      <dgm:t>
        <a:bodyPr/>
        <a:lstStyle/>
        <a:p>
          <a:endParaRPr lang="ru-RU"/>
        </a:p>
      </dgm:t>
    </dgm:pt>
    <dgm:pt modelId="{8C60EEBB-622C-4509-B76E-E6991B29DE0A}" type="pres">
      <dgm:prSet presAssocID="{760E9CC2-4DDC-4BF9-9E75-F5921D250F5C}" presName="node" presStyleLbl="node1" presStyleIdx="6" presStyleCnt="7" custScaleX="172065" custScaleY="125380" custRadScaleRad="131457" custRadScaleInc="-87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16A73F-0CF3-4FEE-9695-AA51DE100F57}" type="pres">
      <dgm:prSet presAssocID="{760E9CC2-4DDC-4BF9-9E75-F5921D250F5C}" presName="spNode" presStyleCnt="0"/>
      <dgm:spPr/>
    </dgm:pt>
    <dgm:pt modelId="{B99D40DD-C9E6-412F-9C5C-2E9B71F2509E}" type="pres">
      <dgm:prSet presAssocID="{3B02CB2A-D12B-49D8-960D-189278639997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4544F3A6-D225-4799-A6A3-E10525C2B011}" type="presOf" srcId="{0C396F38-7249-4EE2-A341-9C6A398734A0}" destId="{037F98E7-CFFE-4EC2-A03B-E70D3C493F5F}" srcOrd="0" destOrd="0" presId="urn:microsoft.com/office/officeart/2005/8/layout/cycle6"/>
    <dgm:cxn modelId="{CCF1C2F1-1D7F-45E0-A2F1-74B966BD564E}" srcId="{18880A1E-7BBD-4447-8BB3-369CDB8017A6}" destId="{CD859433-F43F-4849-8098-E63E3C9BD542}" srcOrd="5" destOrd="0" parTransId="{A20520C4-8176-43FB-B099-235EBE7A347B}" sibTransId="{5EB688D3-4582-4EF7-A80A-5C9D8331D579}"/>
    <dgm:cxn modelId="{D5C3D493-EE52-48EA-88B4-56BCA5E9FD36}" type="presOf" srcId="{E8A8142A-3445-46C3-AF72-2F47F9734AA1}" destId="{F3942A4D-3DFF-4663-8DFD-7EE6E0B0FAD7}" srcOrd="0" destOrd="0" presId="urn:microsoft.com/office/officeart/2005/8/layout/cycle6"/>
    <dgm:cxn modelId="{1CB30F90-5F49-4100-8808-AEAC818FA0CB}" type="presOf" srcId="{D4A7795D-BEAF-42FB-ADC8-02E208976CB0}" destId="{FF96EF44-2556-4F3D-AAB8-227C10F0FC37}" srcOrd="0" destOrd="0" presId="urn:microsoft.com/office/officeart/2005/8/layout/cycle6"/>
    <dgm:cxn modelId="{3461EBF4-9DD2-4BEC-A24C-A45CEC8AF427}" type="presOf" srcId="{DE6EFCE8-9480-4C54-8891-01EB7BC65D8C}" destId="{89F23F67-2B16-445A-9D3F-847A57808253}" srcOrd="0" destOrd="0" presId="urn:microsoft.com/office/officeart/2005/8/layout/cycle6"/>
    <dgm:cxn modelId="{5B4C870B-9452-4F52-AE0A-988748238611}" type="presOf" srcId="{18880A1E-7BBD-4447-8BB3-369CDB8017A6}" destId="{B67A8019-0F08-494C-8475-2FE7A4AB801F}" srcOrd="0" destOrd="0" presId="urn:microsoft.com/office/officeart/2005/8/layout/cycle6"/>
    <dgm:cxn modelId="{2E6A1C30-8A55-49D7-8E95-2EC6D4D94C82}" srcId="{18880A1E-7BBD-4447-8BB3-369CDB8017A6}" destId="{D4035940-114E-4C33-95FE-81CBEDA720F1}" srcOrd="2" destOrd="0" parTransId="{5F56C7D0-6FA8-4F9C-8D4E-6E824A142115}" sibTransId="{0F78B0D1-68E5-4332-8EAF-2F24322D6D8B}"/>
    <dgm:cxn modelId="{D8092F9E-4240-48A1-9F06-EF56EAD2B797}" type="presOf" srcId="{24F82A1B-FAAB-4C28-99DD-4E96223ED0EB}" destId="{8986D2CB-2DE2-4154-8194-7EF7E35E0C6C}" srcOrd="0" destOrd="0" presId="urn:microsoft.com/office/officeart/2005/8/layout/cycle6"/>
    <dgm:cxn modelId="{CCC9FA03-B2A1-4F3A-934E-07F57B27DE1A}" type="presOf" srcId="{0F78B0D1-68E5-4332-8EAF-2F24322D6D8B}" destId="{E5148550-E81B-4545-BE31-E18B78BD991E}" srcOrd="0" destOrd="0" presId="urn:microsoft.com/office/officeart/2005/8/layout/cycle6"/>
    <dgm:cxn modelId="{E63F9A38-9F16-497C-A53B-08F008C0C297}" type="presOf" srcId="{3B02CB2A-D12B-49D8-960D-189278639997}" destId="{B99D40DD-C9E6-412F-9C5C-2E9B71F2509E}" srcOrd="0" destOrd="0" presId="urn:microsoft.com/office/officeart/2005/8/layout/cycle6"/>
    <dgm:cxn modelId="{18D335F1-9667-4A37-B491-46264EED416C}" type="presOf" srcId="{F3D82480-90DC-4821-AED8-3A75C3C615CB}" destId="{B00943C5-380E-4D25-97C3-1546EC7D9217}" srcOrd="0" destOrd="0" presId="urn:microsoft.com/office/officeart/2005/8/layout/cycle6"/>
    <dgm:cxn modelId="{8C22741A-518F-4339-9773-145FDD23324A}" type="presOf" srcId="{C0EAFA97-8D84-40A4-98F3-A9F139E52DE0}" destId="{EF215C5E-E675-454B-B63E-75E825F312FA}" srcOrd="0" destOrd="0" presId="urn:microsoft.com/office/officeart/2005/8/layout/cycle6"/>
    <dgm:cxn modelId="{D7DA4ECB-4C1A-42B9-9078-CCBD7A446E75}" srcId="{18880A1E-7BBD-4447-8BB3-369CDB8017A6}" destId="{24F82A1B-FAAB-4C28-99DD-4E96223ED0EB}" srcOrd="3" destOrd="0" parTransId="{89830890-1351-4B8E-93A4-05CCB1CFFD34}" sibTransId="{13EBB1AF-0C70-43F5-8044-E422B0CF810B}"/>
    <dgm:cxn modelId="{9E4D65E4-1D38-4C08-B9EF-4D4C91C37EB9}" srcId="{18880A1E-7BBD-4447-8BB3-369CDB8017A6}" destId="{0C396F38-7249-4EE2-A341-9C6A398734A0}" srcOrd="4" destOrd="0" parTransId="{4546DA1F-557F-41F0-91F6-A944A5EA5FBE}" sibTransId="{D4A7795D-BEAF-42FB-ADC8-02E208976CB0}"/>
    <dgm:cxn modelId="{FC613D85-E944-4667-B6BF-E5CB3C871ECE}" srcId="{18880A1E-7BBD-4447-8BB3-369CDB8017A6}" destId="{C0EAFA97-8D84-40A4-98F3-A9F139E52DE0}" srcOrd="0" destOrd="0" parTransId="{77C2BB1F-53AF-4953-BFDD-DE7B060D54F8}" sibTransId="{F3D82480-90DC-4821-AED8-3A75C3C615CB}"/>
    <dgm:cxn modelId="{9705B3BD-0B01-45F3-AD10-B975DE3F7386}" srcId="{18880A1E-7BBD-4447-8BB3-369CDB8017A6}" destId="{DE6EFCE8-9480-4C54-8891-01EB7BC65D8C}" srcOrd="1" destOrd="0" parTransId="{E634F2E4-E7DD-456E-AB4C-90D5F7CE7ACD}" sibTransId="{E8A8142A-3445-46C3-AF72-2F47F9734AA1}"/>
    <dgm:cxn modelId="{F980F333-E6E2-4128-93E6-72B88496198B}" type="presOf" srcId="{D4035940-114E-4C33-95FE-81CBEDA720F1}" destId="{D3D75F1C-6501-4BED-B5B6-714826FB3BC6}" srcOrd="0" destOrd="0" presId="urn:microsoft.com/office/officeart/2005/8/layout/cycle6"/>
    <dgm:cxn modelId="{86FAAC33-2CC0-4149-8641-5662FEB2D281}" type="presOf" srcId="{5EB688D3-4582-4EF7-A80A-5C9D8331D579}" destId="{48FDF40C-DFEF-48A5-86B7-628C6BF467EB}" srcOrd="0" destOrd="0" presId="urn:microsoft.com/office/officeart/2005/8/layout/cycle6"/>
    <dgm:cxn modelId="{5562963C-65E9-4B4B-A688-81C397DE648A}" type="presOf" srcId="{13EBB1AF-0C70-43F5-8044-E422B0CF810B}" destId="{AF7D6625-15BC-4433-8BFB-A10E01F9E4EC}" srcOrd="0" destOrd="0" presId="urn:microsoft.com/office/officeart/2005/8/layout/cycle6"/>
    <dgm:cxn modelId="{03AE22CE-017A-493C-8D78-DCE00DC5F8F9}" type="presOf" srcId="{CD859433-F43F-4849-8098-E63E3C9BD542}" destId="{CE93492D-6DC2-4CC7-90E1-C7BE156692D5}" srcOrd="0" destOrd="0" presId="urn:microsoft.com/office/officeart/2005/8/layout/cycle6"/>
    <dgm:cxn modelId="{6E974442-E8C5-40B4-829D-91C883BB043D}" type="presOf" srcId="{760E9CC2-4DDC-4BF9-9E75-F5921D250F5C}" destId="{8C60EEBB-622C-4509-B76E-E6991B29DE0A}" srcOrd="0" destOrd="0" presId="urn:microsoft.com/office/officeart/2005/8/layout/cycle6"/>
    <dgm:cxn modelId="{BCFCF7AC-934E-4354-B92C-C6A3D369CDD2}" srcId="{18880A1E-7BBD-4447-8BB3-369CDB8017A6}" destId="{760E9CC2-4DDC-4BF9-9E75-F5921D250F5C}" srcOrd="6" destOrd="0" parTransId="{D674C4C5-BC5F-44FF-B60C-4E3C66F2725F}" sibTransId="{3B02CB2A-D12B-49D8-960D-189278639997}"/>
    <dgm:cxn modelId="{49309128-5BE5-4663-9F89-B28C031AD81E}" type="presParOf" srcId="{B67A8019-0F08-494C-8475-2FE7A4AB801F}" destId="{EF215C5E-E675-454B-B63E-75E825F312FA}" srcOrd="0" destOrd="0" presId="urn:microsoft.com/office/officeart/2005/8/layout/cycle6"/>
    <dgm:cxn modelId="{5F926504-012E-4644-8FD8-2ED12FA7A173}" type="presParOf" srcId="{B67A8019-0F08-494C-8475-2FE7A4AB801F}" destId="{49A0A0C6-C812-425B-A4D4-3287FD7BD5D0}" srcOrd="1" destOrd="0" presId="urn:microsoft.com/office/officeart/2005/8/layout/cycle6"/>
    <dgm:cxn modelId="{C43968EB-FC22-4074-B07E-4721FE26C8CA}" type="presParOf" srcId="{B67A8019-0F08-494C-8475-2FE7A4AB801F}" destId="{B00943C5-380E-4D25-97C3-1546EC7D9217}" srcOrd="2" destOrd="0" presId="urn:microsoft.com/office/officeart/2005/8/layout/cycle6"/>
    <dgm:cxn modelId="{F49BA585-583C-42FE-A8AE-435E667936D9}" type="presParOf" srcId="{B67A8019-0F08-494C-8475-2FE7A4AB801F}" destId="{89F23F67-2B16-445A-9D3F-847A57808253}" srcOrd="3" destOrd="0" presId="urn:microsoft.com/office/officeart/2005/8/layout/cycle6"/>
    <dgm:cxn modelId="{482B6E43-40FA-4FD5-B816-0B3C2813D2CE}" type="presParOf" srcId="{B67A8019-0F08-494C-8475-2FE7A4AB801F}" destId="{A4F2BA15-93A3-4D2A-AEF5-CE6E7DDD3D83}" srcOrd="4" destOrd="0" presId="urn:microsoft.com/office/officeart/2005/8/layout/cycle6"/>
    <dgm:cxn modelId="{B1FF2086-7A02-4AA7-8155-016A51C12C83}" type="presParOf" srcId="{B67A8019-0F08-494C-8475-2FE7A4AB801F}" destId="{F3942A4D-3DFF-4663-8DFD-7EE6E0B0FAD7}" srcOrd="5" destOrd="0" presId="urn:microsoft.com/office/officeart/2005/8/layout/cycle6"/>
    <dgm:cxn modelId="{7D75B765-278E-4ECC-B7F5-736E0569ADBD}" type="presParOf" srcId="{B67A8019-0F08-494C-8475-2FE7A4AB801F}" destId="{D3D75F1C-6501-4BED-B5B6-714826FB3BC6}" srcOrd="6" destOrd="0" presId="urn:microsoft.com/office/officeart/2005/8/layout/cycle6"/>
    <dgm:cxn modelId="{E67591A8-727A-4074-86CD-78D1E8D105FB}" type="presParOf" srcId="{B67A8019-0F08-494C-8475-2FE7A4AB801F}" destId="{7A2D0B2E-B85A-4DD8-A679-DDBBD29F42B8}" srcOrd="7" destOrd="0" presId="urn:microsoft.com/office/officeart/2005/8/layout/cycle6"/>
    <dgm:cxn modelId="{1273CD2F-FD1F-48FD-B104-A3757E933FAD}" type="presParOf" srcId="{B67A8019-0F08-494C-8475-2FE7A4AB801F}" destId="{E5148550-E81B-4545-BE31-E18B78BD991E}" srcOrd="8" destOrd="0" presId="urn:microsoft.com/office/officeart/2005/8/layout/cycle6"/>
    <dgm:cxn modelId="{F89BFC61-66FE-4E2B-83D4-359A982C7169}" type="presParOf" srcId="{B67A8019-0F08-494C-8475-2FE7A4AB801F}" destId="{8986D2CB-2DE2-4154-8194-7EF7E35E0C6C}" srcOrd="9" destOrd="0" presId="urn:microsoft.com/office/officeart/2005/8/layout/cycle6"/>
    <dgm:cxn modelId="{FFE9F8A6-6338-4D42-A81A-8D824F25D541}" type="presParOf" srcId="{B67A8019-0F08-494C-8475-2FE7A4AB801F}" destId="{E3622AB7-8457-4C80-B501-C18B12CC4139}" srcOrd="10" destOrd="0" presId="urn:microsoft.com/office/officeart/2005/8/layout/cycle6"/>
    <dgm:cxn modelId="{F9D98733-BB14-44A9-87A9-C6AA1466F26C}" type="presParOf" srcId="{B67A8019-0F08-494C-8475-2FE7A4AB801F}" destId="{AF7D6625-15BC-4433-8BFB-A10E01F9E4EC}" srcOrd="11" destOrd="0" presId="urn:microsoft.com/office/officeart/2005/8/layout/cycle6"/>
    <dgm:cxn modelId="{132513C5-BA57-4357-A2BF-6DE06554EF9F}" type="presParOf" srcId="{B67A8019-0F08-494C-8475-2FE7A4AB801F}" destId="{037F98E7-CFFE-4EC2-A03B-E70D3C493F5F}" srcOrd="12" destOrd="0" presId="urn:microsoft.com/office/officeart/2005/8/layout/cycle6"/>
    <dgm:cxn modelId="{FF9527BF-5A92-4D78-954D-72D3F1800F2C}" type="presParOf" srcId="{B67A8019-0F08-494C-8475-2FE7A4AB801F}" destId="{716F4C2D-014A-4B44-9D6C-ED712A79F5B3}" srcOrd="13" destOrd="0" presId="urn:microsoft.com/office/officeart/2005/8/layout/cycle6"/>
    <dgm:cxn modelId="{19500816-C3FF-4EA9-9E55-5E643AF6E847}" type="presParOf" srcId="{B67A8019-0F08-494C-8475-2FE7A4AB801F}" destId="{FF96EF44-2556-4F3D-AAB8-227C10F0FC37}" srcOrd="14" destOrd="0" presId="urn:microsoft.com/office/officeart/2005/8/layout/cycle6"/>
    <dgm:cxn modelId="{C21342FF-7915-4094-9D31-BCB1B54498C2}" type="presParOf" srcId="{B67A8019-0F08-494C-8475-2FE7A4AB801F}" destId="{CE93492D-6DC2-4CC7-90E1-C7BE156692D5}" srcOrd="15" destOrd="0" presId="urn:microsoft.com/office/officeart/2005/8/layout/cycle6"/>
    <dgm:cxn modelId="{4D5710F6-D5EA-431E-8E90-1E818D9C31AB}" type="presParOf" srcId="{B67A8019-0F08-494C-8475-2FE7A4AB801F}" destId="{693D306C-F00A-418F-9CBA-67C8164B1887}" srcOrd="16" destOrd="0" presId="urn:microsoft.com/office/officeart/2005/8/layout/cycle6"/>
    <dgm:cxn modelId="{3916EFE7-7D5D-4E42-AC50-3C3FB5BD5B14}" type="presParOf" srcId="{B67A8019-0F08-494C-8475-2FE7A4AB801F}" destId="{48FDF40C-DFEF-48A5-86B7-628C6BF467EB}" srcOrd="17" destOrd="0" presId="urn:microsoft.com/office/officeart/2005/8/layout/cycle6"/>
    <dgm:cxn modelId="{9FC72A7A-1604-47A5-AED5-E2B7D1C6F1F4}" type="presParOf" srcId="{B67A8019-0F08-494C-8475-2FE7A4AB801F}" destId="{8C60EEBB-622C-4509-B76E-E6991B29DE0A}" srcOrd="18" destOrd="0" presId="urn:microsoft.com/office/officeart/2005/8/layout/cycle6"/>
    <dgm:cxn modelId="{AF7AF236-58B4-4D1B-A790-FC927E0AD473}" type="presParOf" srcId="{B67A8019-0F08-494C-8475-2FE7A4AB801F}" destId="{1816A73F-0CF3-4FEE-9695-AA51DE100F57}" srcOrd="19" destOrd="0" presId="urn:microsoft.com/office/officeart/2005/8/layout/cycle6"/>
    <dgm:cxn modelId="{764C2383-1E57-48A3-8B7C-4D197629FA3F}" type="presParOf" srcId="{B67A8019-0F08-494C-8475-2FE7A4AB801F}" destId="{B99D40DD-C9E6-412F-9C5C-2E9B71F2509E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ECF5B5-B9B4-4A4F-B6B2-9ABB9EE4B634}" type="doc">
      <dgm:prSet loTypeId="urn:microsoft.com/office/officeart/2005/8/layout/defaul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317302D-82FE-45A5-BA27-568491F2B675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У детей преобладают вопросы и ответы с познавательно-исследовательской направленностью (хочу узнать, интересно, как, зачем) у детей 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CCF9541F-64B3-4808-AE77-DC5EAB14C7F7}" type="parTrans" cxnId="{A266E1BC-C9C0-4620-866D-E3FC3C276BAE}">
      <dgm:prSet/>
      <dgm:spPr/>
      <dgm:t>
        <a:bodyPr/>
        <a:lstStyle/>
        <a:p>
          <a:endParaRPr lang="ru-RU"/>
        </a:p>
      </dgm:t>
    </dgm:pt>
    <dgm:pt modelId="{BBE48527-E9D6-412A-B2CE-2BD67CB35FD1}" type="sibTrans" cxnId="{A266E1BC-C9C0-4620-866D-E3FC3C276BAE}">
      <dgm:prSet/>
      <dgm:spPr/>
      <dgm:t>
        <a:bodyPr/>
        <a:lstStyle/>
        <a:p>
          <a:endParaRPr lang="ru-RU"/>
        </a:p>
      </dgm:t>
    </dgm:pt>
    <dgm:pt modelId="{0A24393A-BEE8-411D-9413-C94C96278D1D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Дети проявляют эмоционально-познавательную  активность, которую можно  наблюдать в беседах, обсуждении со сверстниками и взрослыми увиденного и наблюдаемого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EC3EECA-D944-4B60-9D11-D483B44D5A45}" type="parTrans" cxnId="{0CC91AC5-4EF5-41D5-9A80-DA6B9B5163A4}">
      <dgm:prSet/>
      <dgm:spPr/>
      <dgm:t>
        <a:bodyPr/>
        <a:lstStyle/>
        <a:p>
          <a:endParaRPr lang="ru-RU"/>
        </a:p>
      </dgm:t>
    </dgm:pt>
    <dgm:pt modelId="{2E95DBD5-F750-441A-83B5-9DCB3C47CB2E}" type="sibTrans" cxnId="{0CC91AC5-4EF5-41D5-9A80-DA6B9B5163A4}">
      <dgm:prSet/>
      <dgm:spPr/>
      <dgm:t>
        <a:bodyPr/>
        <a:lstStyle/>
        <a:p>
          <a:endParaRPr lang="ru-RU"/>
        </a:p>
      </dgm:t>
    </dgm:pt>
    <dgm:pt modelId="{73E7623F-9E12-4C09-A2F1-B35BA4FF3E2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Дети стремятся наблюдать, длительно рассматривать объекты, выяснять историю происхождения предметов, свойства и особенности предметов и явлений, служащих объектом их интереса</a:t>
          </a:r>
          <a:endParaRPr lang="ru-RU" sz="24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51B4C0-58E9-4E89-BC40-EE904A71A6BC}" type="parTrans" cxnId="{DF7F7852-C5E2-46DE-B449-C0E4B0A2F023}">
      <dgm:prSet/>
      <dgm:spPr/>
      <dgm:t>
        <a:bodyPr/>
        <a:lstStyle/>
        <a:p>
          <a:endParaRPr lang="ru-RU"/>
        </a:p>
      </dgm:t>
    </dgm:pt>
    <dgm:pt modelId="{88659B9B-C232-4E3F-85A8-1E9C60080FC0}" type="sibTrans" cxnId="{DF7F7852-C5E2-46DE-B449-C0E4B0A2F023}">
      <dgm:prSet/>
      <dgm:spPr/>
      <dgm:t>
        <a:bodyPr/>
        <a:lstStyle/>
        <a:p>
          <a:endParaRPr lang="ru-RU"/>
        </a:p>
      </dgm:t>
    </dgm:pt>
    <dgm:pt modelId="{0DBCA579-EA2B-4B52-BA47-3F9186F6BE8E}" type="pres">
      <dgm:prSet presAssocID="{36ECF5B5-B9B4-4A4F-B6B2-9ABB9EE4B6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ADE7C9-34F1-49C0-ABB3-E95F6EFA2F48}" type="pres">
      <dgm:prSet presAssocID="{B317302D-82FE-45A5-BA27-568491F2B67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762E0-D884-4EE6-A7DC-3B16207A8A93}" type="pres">
      <dgm:prSet presAssocID="{BBE48527-E9D6-412A-B2CE-2BD67CB35FD1}" presName="sibTrans" presStyleCnt="0"/>
      <dgm:spPr/>
    </dgm:pt>
    <dgm:pt modelId="{C0E423B9-3445-4B57-9A0C-C685CFC54A75}" type="pres">
      <dgm:prSet presAssocID="{73E7623F-9E12-4C09-A2F1-B35BA4FF3E2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C4FB4-886D-4A70-BD9B-46845ECC57D3}" type="pres">
      <dgm:prSet presAssocID="{88659B9B-C232-4E3F-85A8-1E9C60080FC0}" presName="sibTrans" presStyleCnt="0"/>
      <dgm:spPr/>
    </dgm:pt>
    <dgm:pt modelId="{181F5C68-DD0C-48C3-A679-8EA6C1D44214}" type="pres">
      <dgm:prSet presAssocID="{0A24393A-BEE8-411D-9413-C94C96278D1D}" presName="node" presStyleLbl="node1" presStyleIdx="2" presStyleCnt="3" custLinFactNeighborX="55026" custLinFactNeighborY="10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D97A71-2446-46A3-963C-66EEC150C344}" type="presOf" srcId="{B317302D-82FE-45A5-BA27-568491F2B675}" destId="{41ADE7C9-34F1-49C0-ABB3-E95F6EFA2F48}" srcOrd="0" destOrd="0" presId="urn:microsoft.com/office/officeart/2005/8/layout/default"/>
    <dgm:cxn modelId="{06BAD031-4128-45A3-B98D-8C361F040597}" type="presOf" srcId="{36ECF5B5-B9B4-4A4F-B6B2-9ABB9EE4B634}" destId="{0DBCA579-EA2B-4B52-BA47-3F9186F6BE8E}" srcOrd="0" destOrd="0" presId="urn:microsoft.com/office/officeart/2005/8/layout/default"/>
    <dgm:cxn modelId="{A266E1BC-C9C0-4620-866D-E3FC3C276BAE}" srcId="{36ECF5B5-B9B4-4A4F-B6B2-9ABB9EE4B634}" destId="{B317302D-82FE-45A5-BA27-568491F2B675}" srcOrd="0" destOrd="0" parTransId="{CCF9541F-64B3-4808-AE77-DC5EAB14C7F7}" sibTransId="{BBE48527-E9D6-412A-B2CE-2BD67CB35FD1}"/>
    <dgm:cxn modelId="{DF7F7852-C5E2-46DE-B449-C0E4B0A2F023}" srcId="{36ECF5B5-B9B4-4A4F-B6B2-9ABB9EE4B634}" destId="{73E7623F-9E12-4C09-A2F1-B35BA4FF3E29}" srcOrd="1" destOrd="0" parTransId="{4751B4C0-58E9-4E89-BC40-EE904A71A6BC}" sibTransId="{88659B9B-C232-4E3F-85A8-1E9C60080FC0}"/>
    <dgm:cxn modelId="{3D921F36-B2B5-4F11-8E7A-1AEAA0317892}" type="presOf" srcId="{73E7623F-9E12-4C09-A2F1-B35BA4FF3E29}" destId="{C0E423B9-3445-4B57-9A0C-C685CFC54A75}" srcOrd="0" destOrd="0" presId="urn:microsoft.com/office/officeart/2005/8/layout/default"/>
    <dgm:cxn modelId="{0CC91AC5-4EF5-41D5-9A80-DA6B9B5163A4}" srcId="{36ECF5B5-B9B4-4A4F-B6B2-9ABB9EE4B634}" destId="{0A24393A-BEE8-411D-9413-C94C96278D1D}" srcOrd="2" destOrd="0" parTransId="{DEC3EECA-D944-4B60-9D11-D483B44D5A45}" sibTransId="{2E95DBD5-F750-441A-83B5-9DCB3C47CB2E}"/>
    <dgm:cxn modelId="{46B5F179-99E8-4564-A87B-A52E72B448C4}" type="presOf" srcId="{0A24393A-BEE8-411D-9413-C94C96278D1D}" destId="{181F5C68-DD0C-48C3-A679-8EA6C1D44214}" srcOrd="0" destOrd="0" presId="urn:microsoft.com/office/officeart/2005/8/layout/default"/>
    <dgm:cxn modelId="{3D346DF0-2E03-49C1-B751-26C8E8F900CD}" type="presParOf" srcId="{0DBCA579-EA2B-4B52-BA47-3F9186F6BE8E}" destId="{41ADE7C9-34F1-49C0-ABB3-E95F6EFA2F48}" srcOrd="0" destOrd="0" presId="urn:microsoft.com/office/officeart/2005/8/layout/default"/>
    <dgm:cxn modelId="{5ACA8718-537C-4EE2-8005-EEBBFA3AB57D}" type="presParOf" srcId="{0DBCA579-EA2B-4B52-BA47-3F9186F6BE8E}" destId="{8E9762E0-D884-4EE6-A7DC-3B16207A8A93}" srcOrd="1" destOrd="0" presId="urn:microsoft.com/office/officeart/2005/8/layout/default"/>
    <dgm:cxn modelId="{04E8E62D-CA8F-4C6B-A651-33E20B2CA234}" type="presParOf" srcId="{0DBCA579-EA2B-4B52-BA47-3F9186F6BE8E}" destId="{C0E423B9-3445-4B57-9A0C-C685CFC54A75}" srcOrd="2" destOrd="0" presId="urn:microsoft.com/office/officeart/2005/8/layout/default"/>
    <dgm:cxn modelId="{3CFAA83D-1EC8-43FC-A1AA-80549F124043}" type="presParOf" srcId="{0DBCA579-EA2B-4B52-BA47-3F9186F6BE8E}" destId="{806C4FB4-886D-4A70-BD9B-46845ECC57D3}" srcOrd="3" destOrd="0" presId="urn:microsoft.com/office/officeart/2005/8/layout/default"/>
    <dgm:cxn modelId="{FA000671-1307-4828-B758-8C0BC8EA0544}" type="presParOf" srcId="{0DBCA579-EA2B-4B52-BA47-3F9186F6BE8E}" destId="{181F5C68-DD0C-48C3-A679-8EA6C1D4421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E67B2-7AD1-4621-BEE8-71465D1001BA}">
      <dsp:nvSpPr>
        <dsp:cNvPr id="0" name=""/>
        <dsp:cNvSpPr/>
      </dsp:nvSpPr>
      <dsp:spPr>
        <a:xfrm>
          <a:off x="0" y="276804"/>
          <a:ext cx="2700300" cy="16201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Образовательная ситуация диагностического характера «Копилка интересов»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76804"/>
        <a:ext cx="2700300" cy="1620180"/>
      </dsp:txXfrm>
    </dsp:sp>
    <dsp:sp modelId="{D191DA0F-FB86-420D-A2CC-6C44CAD8091C}">
      <dsp:nvSpPr>
        <dsp:cNvPr id="0" name=""/>
        <dsp:cNvSpPr/>
      </dsp:nvSpPr>
      <dsp:spPr>
        <a:xfrm>
          <a:off x="2970329" y="276804"/>
          <a:ext cx="2700300" cy="16201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/>
              <a:ea typeface="Calibri"/>
              <a:cs typeface="Times New Roman"/>
            </a:rPr>
            <a:t>Беседа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/>
              <a:ea typeface="Calibri"/>
              <a:cs typeface="Times New Roman"/>
            </a:rPr>
            <a:t>с детьми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effectLst/>
              <a:latin typeface="Times New Roman"/>
              <a:ea typeface="Calibri"/>
              <a:cs typeface="Times New Roman"/>
            </a:rPr>
            <a:t> </a:t>
          </a:r>
          <a:endParaRPr lang="ru-RU" sz="2100" kern="1200" dirty="0"/>
        </a:p>
      </dsp:txBody>
      <dsp:txXfrm>
        <a:off x="2970329" y="276804"/>
        <a:ext cx="2700300" cy="1620180"/>
      </dsp:txXfrm>
    </dsp:sp>
    <dsp:sp modelId="{7109C99A-4407-4D35-8FDF-502797B2C1AB}">
      <dsp:nvSpPr>
        <dsp:cNvPr id="0" name=""/>
        <dsp:cNvSpPr/>
      </dsp:nvSpPr>
      <dsp:spPr>
        <a:xfrm>
          <a:off x="5940659" y="276804"/>
          <a:ext cx="2700300" cy="16201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Наблюдения за детьми в самостоятельной деятельности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659" y="276804"/>
        <a:ext cx="2700300" cy="1620180"/>
      </dsp:txXfrm>
    </dsp:sp>
    <dsp:sp modelId="{F6116AFE-7A9A-4B8A-A401-FB47440312F4}">
      <dsp:nvSpPr>
        <dsp:cNvPr id="0" name=""/>
        <dsp:cNvSpPr/>
      </dsp:nvSpPr>
      <dsp:spPr>
        <a:xfrm>
          <a:off x="1485164" y="2167014"/>
          <a:ext cx="2700300" cy="162018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Практическая ситуация «В гости в другую группу» </a:t>
          </a:r>
          <a:endParaRPr lang="ru-RU" sz="21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85164" y="2167014"/>
        <a:ext cx="2700300" cy="1620180"/>
      </dsp:txXfrm>
    </dsp:sp>
    <dsp:sp modelId="{4A4685E5-7445-4EEB-86D5-D0B15B5F404E}">
      <dsp:nvSpPr>
        <dsp:cNvPr id="0" name=""/>
        <dsp:cNvSpPr/>
      </dsp:nvSpPr>
      <dsp:spPr>
        <a:xfrm>
          <a:off x="4455495" y="2167015"/>
          <a:ext cx="2700300" cy="162018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Ситуация «Мои впечатления» 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55495" y="2167015"/>
        <a:ext cx="2700300" cy="1620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A6DCD-2F54-4D73-988B-998FA8D262ED}">
      <dsp:nvSpPr>
        <dsp:cNvPr id="0" name=""/>
        <dsp:cNvSpPr/>
      </dsp:nvSpPr>
      <dsp:spPr>
        <a:xfrm>
          <a:off x="-7372108" y="-1127759"/>
          <a:ext cx="8780862" cy="8780862"/>
        </a:xfrm>
        <a:prstGeom prst="blockArc">
          <a:avLst>
            <a:gd name="adj1" fmla="val 18900000"/>
            <a:gd name="adj2" fmla="val 2700000"/>
            <a:gd name="adj3" fmla="val 24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6566C-C724-40E1-992F-1F0D962953CC}">
      <dsp:nvSpPr>
        <dsp:cNvPr id="0" name=""/>
        <dsp:cNvSpPr/>
      </dsp:nvSpPr>
      <dsp:spPr>
        <a:xfrm>
          <a:off x="457752" y="250202"/>
          <a:ext cx="8024085" cy="6859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7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ИКТ даёт возможность передавать информацию быстрее. Высокая динамика занятия способствует эффективному усвоению материала, развитию памяти, воображения, творчества детей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7752" y="250202"/>
        <a:ext cx="8024085" cy="685902"/>
      </dsp:txXfrm>
    </dsp:sp>
    <dsp:sp modelId="{F23D990E-963E-4F59-9213-1F5DBFE825DF}">
      <dsp:nvSpPr>
        <dsp:cNvPr id="0" name=""/>
        <dsp:cNvSpPr/>
      </dsp:nvSpPr>
      <dsp:spPr>
        <a:xfrm>
          <a:off x="87113" y="222514"/>
          <a:ext cx="741279" cy="741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60BA2-B35D-4DC5-874D-3A0BD5EC7083}">
      <dsp:nvSpPr>
        <dsp:cNvPr id="0" name=""/>
        <dsp:cNvSpPr/>
      </dsp:nvSpPr>
      <dsp:spPr>
        <a:xfrm>
          <a:off x="1008115" y="1008113"/>
          <a:ext cx="7487049" cy="7837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712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Движения, звук, мультипликация надолго привлекает внимание детей и способствует повышению у них интереса к изучаемому материалу. 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08115" y="1008113"/>
        <a:ext cx="7487049" cy="783781"/>
      </dsp:txXfrm>
    </dsp:sp>
    <dsp:sp modelId="{17422E30-047E-4925-BFEB-2BBE2A11199A}">
      <dsp:nvSpPr>
        <dsp:cNvPr id="0" name=""/>
        <dsp:cNvSpPr/>
      </dsp:nvSpPr>
      <dsp:spPr>
        <a:xfrm>
          <a:off x="624149" y="1112571"/>
          <a:ext cx="741279" cy="741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FA263-2710-47AB-BDB9-9E79A59B64C8}">
      <dsp:nvSpPr>
        <dsp:cNvPr id="0" name=""/>
        <dsp:cNvSpPr/>
      </dsp:nvSpPr>
      <dsp:spPr>
        <a:xfrm>
          <a:off x="1289081" y="1936917"/>
          <a:ext cx="7192756" cy="8713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7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Обеспечивает наглядность, которая способствует восприятию и лучшему запоминанию материала, учитывая наглядно-образное мышление детей дошкольного возраста. При этом включаются три вида памяти: зрительная слуховая, моторная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89081" y="1936917"/>
        <a:ext cx="7192756" cy="871394"/>
      </dsp:txXfrm>
    </dsp:sp>
    <dsp:sp modelId="{0F0E0486-433F-4520-A904-3B77C17640B6}">
      <dsp:nvSpPr>
        <dsp:cNvPr id="0" name=""/>
        <dsp:cNvSpPr/>
      </dsp:nvSpPr>
      <dsp:spPr>
        <a:xfrm>
          <a:off x="918442" y="2001975"/>
          <a:ext cx="741279" cy="741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AFB34-BFFC-4A4A-96B0-106BB43BF7E9}">
      <dsp:nvSpPr>
        <dsp:cNvPr id="0" name=""/>
        <dsp:cNvSpPr/>
      </dsp:nvSpPr>
      <dsp:spPr>
        <a:xfrm>
          <a:off x="1368139" y="2952331"/>
          <a:ext cx="7098791" cy="8194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7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Слайд-шоу и видеофрагменты позволяет показать те моменты из окружающего мира, наблюдение которых вызывает затруднения: например, рост подсолнуха, движение волн в Дону, идёт дождь в полях и др.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68139" y="2952331"/>
        <a:ext cx="7098791" cy="819475"/>
      </dsp:txXfrm>
    </dsp:sp>
    <dsp:sp modelId="{A7CA1989-5ADF-41EF-919B-1DDCEBF8F2C7}">
      <dsp:nvSpPr>
        <dsp:cNvPr id="0" name=""/>
        <dsp:cNvSpPr/>
      </dsp:nvSpPr>
      <dsp:spPr>
        <a:xfrm>
          <a:off x="1012407" y="2892032"/>
          <a:ext cx="741279" cy="741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719C7-A1E6-4442-93F9-872235A88DF0}">
      <dsp:nvSpPr>
        <dsp:cNvPr id="0" name=""/>
        <dsp:cNvSpPr/>
      </dsp:nvSpPr>
      <dsp:spPr>
        <a:xfrm>
          <a:off x="1296130" y="3888433"/>
          <a:ext cx="7192756" cy="91156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71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Также можно смоделировать такие жизненные ситуации, которые нельзя или сложно показать и увидеть в повседневной жизни (например, воспроизведение звуков природы; работу сельскохозяйственной техники и т.д.)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96130" y="3888433"/>
        <a:ext cx="7192756" cy="911565"/>
      </dsp:txXfrm>
    </dsp:sp>
    <dsp:sp modelId="{02266969-A95F-498F-B384-3E1B5417DFB1}">
      <dsp:nvSpPr>
        <dsp:cNvPr id="0" name=""/>
        <dsp:cNvSpPr/>
      </dsp:nvSpPr>
      <dsp:spPr>
        <a:xfrm>
          <a:off x="918442" y="3782089"/>
          <a:ext cx="741279" cy="741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0E766-9682-4576-8872-F82191A8FC4C}">
      <dsp:nvSpPr>
        <dsp:cNvPr id="0" name=""/>
        <dsp:cNvSpPr/>
      </dsp:nvSpPr>
      <dsp:spPr>
        <a:xfrm>
          <a:off x="1008115" y="4896546"/>
          <a:ext cx="7487049" cy="5930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71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Использование ИКТ побуждает детей к поисковой исследовательской деятельности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08115" y="4896546"/>
        <a:ext cx="7487049" cy="593023"/>
      </dsp:txXfrm>
    </dsp:sp>
    <dsp:sp modelId="{D26189E3-5C96-46BD-B0C3-35DC364A313E}">
      <dsp:nvSpPr>
        <dsp:cNvPr id="0" name=""/>
        <dsp:cNvSpPr/>
      </dsp:nvSpPr>
      <dsp:spPr>
        <a:xfrm>
          <a:off x="624149" y="4671493"/>
          <a:ext cx="741279" cy="741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E0C25-78CB-4C28-A888-9CE77A441BCF}">
      <dsp:nvSpPr>
        <dsp:cNvPr id="0" name=""/>
        <dsp:cNvSpPr/>
      </dsp:nvSpPr>
      <dsp:spPr>
        <a:xfrm>
          <a:off x="457752" y="5635678"/>
          <a:ext cx="8024085" cy="5930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71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ИКТ – это дополнительные возможности работы с детьми, имеющими ограниченные возможности здоровья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457752" y="5635678"/>
        <a:ext cx="8024085" cy="593023"/>
      </dsp:txXfrm>
    </dsp:sp>
    <dsp:sp modelId="{C19692D4-12DA-4495-B173-B2D32FCA2783}">
      <dsp:nvSpPr>
        <dsp:cNvPr id="0" name=""/>
        <dsp:cNvSpPr/>
      </dsp:nvSpPr>
      <dsp:spPr>
        <a:xfrm>
          <a:off x="87113" y="5561550"/>
          <a:ext cx="741279" cy="7412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15C5E-E675-454B-B63E-75E825F312FA}">
      <dsp:nvSpPr>
        <dsp:cNvPr id="0" name=""/>
        <dsp:cNvSpPr/>
      </dsp:nvSpPr>
      <dsp:spPr>
        <a:xfrm>
          <a:off x="2815903" y="-29471"/>
          <a:ext cx="2814516" cy="12656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Разработала и подобрала конспекты НОД с интерактивным оборудованием «Дерево знаний» и др. 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77687" y="32313"/>
        <a:ext cx="2690948" cy="1142088"/>
      </dsp:txXfrm>
    </dsp:sp>
    <dsp:sp modelId="{B00943C5-380E-4D25-97C3-1546EC7D9217}">
      <dsp:nvSpPr>
        <dsp:cNvPr id="0" name=""/>
        <dsp:cNvSpPr/>
      </dsp:nvSpPr>
      <dsp:spPr>
        <a:xfrm>
          <a:off x="2385008" y="817308"/>
          <a:ext cx="5104340" cy="5104340"/>
        </a:xfrm>
        <a:custGeom>
          <a:avLst/>
          <a:gdLst/>
          <a:ahLst/>
          <a:cxnLst/>
          <a:rect l="0" t="0" r="0" b="0"/>
          <a:pathLst>
            <a:path>
              <a:moveTo>
                <a:pt x="3253757" y="98326"/>
              </a:moveTo>
              <a:arcTo wR="2552170" hR="2552170" stAng="17157357" swAng="115098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23F67-2B16-445A-9D3F-847A57808253}">
      <dsp:nvSpPr>
        <dsp:cNvPr id="0" name=""/>
        <dsp:cNvSpPr/>
      </dsp:nvSpPr>
      <dsp:spPr>
        <a:xfrm>
          <a:off x="5431365" y="1287428"/>
          <a:ext cx="2921564" cy="14973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Создала банк мультимедийных презентаций  для реализации содержания ОО «Познавательное развитие» (лексические темы)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04457" y="1360520"/>
        <a:ext cx="2775380" cy="1351117"/>
      </dsp:txXfrm>
    </dsp:sp>
    <dsp:sp modelId="{F3942A4D-3DFF-4663-8DFD-7EE6E0B0FAD7}">
      <dsp:nvSpPr>
        <dsp:cNvPr id="0" name=""/>
        <dsp:cNvSpPr/>
      </dsp:nvSpPr>
      <dsp:spPr>
        <a:xfrm>
          <a:off x="2177404" y="1200964"/>
          <a:ext cx="5104340" cy="5104340"/>
        </a:xfrm>
        <a:custGeom>
          <a:avLst/>
          <a:gdLst/>
          <a:ahLst/>
          <a:cxnLst/>
          <a:rect l="0" t="0" r="0" b="0"/>
          <a:pathLst>
            <a:path>
              <a:moveTo>
                <a:pt x="4915795" y="1589440"/>
              </a:moveTo>
              <a:arcTo wR="2552170" hR="2552170" stAng="20270304" swAng="81113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75F1C-6501-4BED-B5B6-714826FB3BC6}">
      <dsp:nvSpPr>
        <dsp:cNvPr id="0" name=""/>
        <dsp:cNvSpPr/>
      </dsp:nvSpPr>
      <dsp:spPr>
        <a:xfrm>
          <a:off x="6026577" y="3375673"/>
          <a:ext cx="2293177" cy="8945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Разработала карточки – задания рисования на песке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70247" y="3419343"/>
        <a:ext cx="2205837" cy="807249"/>
      </dsp:txXfrm>
    </dsp:sp>
    <dsp:sp modelId="{E5148550-E81B-4545-BE31-E18B78BD991E}">
      <dsp:nvSpPr>
        <dsp:cNvPr id="0" name=""/>
        <dsp:cNvSpPr/>
      </dsp:nvSpPr>
      <dsp:spPr>
        <a:xfrm>
          <a:off x="2716355" y="-143441"/>
          <a:ext cx="5104340" cy="5104340"/>
        </a:xfrm>
        <a:custGeom>
          <a:avLst/>
          <a:gdLst/>
          <a:ahLst/>
          <a:cxnLst/>
          <a:rect l="0" t="0" r="0" b="0"/>
          <a:pathLst>
            <a:path>
              <a:moveTo>
                <a:pt x="4290616" y="4420692"/>
              </a:moveTo>
              <a:arcTo wR="2552170" hR="2552170" stAng="2823920" swAng="136094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86D2CB-2DE2-4154-8194-7EF7E35E0C6C}">
      <dsp:nvSpPr>
        <dsp:cNvPr id="0" name=""/>
        <dsp:cNvSpPr/>
      </dsp:nvSpPr>
      <dsp:spPr>
        <a:xfrm>
          <a:off x="4241564" y="4806642"/>
          <a:ext cx="2588295" cy="8945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Подобрала картотека игровых занятий  и игр на песке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85234" y="4850312"/>
        <a:ext cx="2500955" cy="807249"/>
      </dsp:txXfrm>
    </dsp:sp>
    <dsp:sp modelId="{AF7D6625-15BC-4433-8BFB-A10E01F9E4EC}">
      <dsp:nvSpPr>
        <dsp:cNvPr id="0" name=""/>
        <dsp:cNvSpPr/>
      </dsp:nvSpPr>
      <dsp:spPr>
        <a:xfrm>
          <a:off x="508318" y="708204"/>
          <a:ext cx="5104340" cy="5104340"/>
        </a:xfrm>
        <a:custGeom>
          <a:avLst/>
          <a:gdLst/>
          <a:ahLst/>
          <a:cxnLst/>
          <a:rect l="0" t="0" r="0" b="0"/>
          <a:pathLst>
            <a:path>
              <a:moveTo>
                <a:pt x="3723571" y="4819634"/>
              </a:moveTo>
              <a:arcTo wR="2552170" hR="2552170" stAng="3760712" swAng="145049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F98E7-CFFE-4EC2-A03B-E70D3C493F5F}">
      <dsp:nvSpPr>
        <dsp:cNvPr id="0" name=""/>
        <dsp:cNvSpPr/>
      </dsp:nvSpPr>
      <dsp:spPr>
        <a:xfrm>
          <a:off x="1272601" y="4914683"/>
          <a:ext cx="2420415" cy="89458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Подобрала дидактические игры с применением ИКТ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16271" y="4958353"/>
        <a:ext cx="2333075" cy="807249"/>
      </dsp:txXfrm>
    </dsp:sp>
    <dsp:sp modelId="{FF96EF44-2556-4F3D-AAB8-227C10F0FC37}">
      <dsp:nvSpPr>
        <dsp:cNvPr id="0" name=""/>
        <dsp:cNvSpPr/>
      </dsp:nvSpPr>
      <dsp:spPr>
        <a:xfrm>
          <a:off x="844810" y="190863"/>
          <a:ext cx="5104340" cy="5104340"/>
        </a:xfrm>
        <a:custGeom>
          <a:avLst/>
          <a:gdLst/>
          <a:ahLst/>
          <a:cxnLst/>
          <a:rect l="0" t="0" r="0" b="0"/>
          <a:pathLst>
            <a:path>
              <a:moveTo>
                <a:pt x="1205014" y="4719828"/>
              </a:moveTo>
              <a:arcTo wR="2552170" hR="2552170" stAng="7311607" swAng="1004234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3492D-6DC2-4CC7-90E1-C7BE156692D5}">
      <dsp:nvSpPr>
        <dsp:cNvPr id="0" name=""/>
        <dsp:cNvSpPr/>
      </dsp:nvSpPr>
      <dsp:spPr>
        <a:xfrm>
          <a:off x="0" y="3079077"/>
          <a:ext cx="2515957" cy="1346133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Перспективное планирование использования ИКТ  ОПЫТ ДОУ № 32 города Каменск – Шахтинский</a:t>
          </a:r>
          <a:endParaRPr lang="ru-RU" sz="16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713" y="3144790"/>
        <a:ext cx="2384531" cy="1214707"/>
      </dsp:txXfrm>
    </dsp:sp>
    <dsp:sp modelId="{48FDF40C-DFEF-48A5-86B7-628C6BF467EB}">
      <dsp:nvSpPr>
        <dsp:cNvPr id="0" name=""/>
        <dsp:cNvSpPr/>
      </dsp:nvSpPr>
      <dsp:spPr>
        <a:xfrm>
          <a:off x="1137095" y="8442"/>
          <a:ext cx="5104340" cy="5104340"/>
        </a:xfrm>
        <a:custGeom>
          <a:avLst/>
          <a:gdLst/>
          <a:ahLst/>
          <a:cxnLst/>
          <a:rect l="0" t="0" r="0" b="0"/>
          <a:pathLst>
            <a:path>
              <a:moveTo>
                <a:pt x="51676" y="3063152"/>
              </a:moveTo>
              <a:arcTo wR="2552170" hR="2552170" stAng="10107028" swAng="1012265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0EEBB-622C-4509-B76E-E6991B29DE0A}">
      <dsp:nvSpPr>
        <dsp:cNvPr id="0" name=""/>
        <dsp:cNvSpPr/>
      </dsp:nvSpPr>
      <dsp:spPr>
        <a:xfrm>
          <a:off x="152166" y="1194669"/>
          <a:ext cx="2368116" cy="1121636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Наглядно-демонстрационный материал по лексическим темам</a:t>
          </a:r>
          <a:endParaRPr lang="ru-RU" sz="16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6920" y="1249423"/>
        <a:ext cx="2258608" cy="1012128"/>
      </dsp:txXfrm>
    </dsp:sp>
    <dsp:sp modelId="{B99D40DD-C9E6-412F-9C5C-2E9B71F2509E}">
      <dsp:nvSpPr>
        <dsp:cNvPr id="0" name=""/>
        <dsp:cNvSpPr/>
      </dsp:nvSpPr>
      <dsp:spPr>
        <a:xfrm>
          <a:off x="-273414" y="1115325"/>
          <a:ext cx="5104340" cy="5104340"/>
        </a:xfrm>
        <a:custGeom>
          <a:avLst/>
          <a:gdLst/>
          <a:ahLst/>
          <a:cxnLst/>
          <a:rect l="0" t="0" r="0" b="0"/>
          <a:pathLst>
            <a:path>
              <a:moveTo>
                <a:pt x="1932070" y="76478"/>
              </a:moveTo>
              <a:arcTo wR="2552170" hR="2552170" stAng="15356288" swAng="155695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DE7C9-34F1-49C0-ABB3-E95F6EFA2F48}">
      <dsp:nvSpPr>
        <dsp:cNvPr id="0" name=""/>
        <dsp:cNvSpPr/>
      </dsp:nvSpPr>
      <dsp:spPr>
        <a:xfrm>
          <a:off x="1054" y="914764"/>
          <a:ext cx="4113738" cy="24682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У детей преобладают вопросы и ответы с познавательно-исследовательской направленностью (хочу узнать, интересно, как, зачем) у детей 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54" y="914764"/>
        <a:ext cx="4113738" cy="2468242"/>
      </dsp:txXfrm>
    </dsp:sp>
    <dsp:sp modelId="{C0E423B9-3445-4B57-9A0C-C685CFC54A75}">
      <dsp:nvSpPr>
        <dsp:cNvPr id="0" name=""/>
        <dsp:cNvSpPr/>
      </dsp:nvSpPr>
      <dsp:spPr>
        <a:xfrm>
          <a:off x="4526166" y="914764"/>
          <a:ext cx="4113738" cy="246824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Дети стремятся наблюдать, длительно рассматривать объекты, выяснять историю происхождения предметов, свойства и особенности предметов и явлений, служащих объектом их интереса</a:t>
          </a:r>
          <a:endParaRPr lang="ru-RU" sz="2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26166" y="914764"/>
        <a:ext cx="4113738" cy="2468242"/>
      </dsp:txXfrm>
    </dsp:sp>
    <dsp:sp modelId="{181F5C68-DD0C-48C3-A679-8EA6C1D44214}">
      <dsp:nvSpPr>
        <dsp:cNvPr id="0" name=""/>
        <dsp:cNvSpPr/>
      </dsp:nvSpPr>
      <dsp:spPr>
        <a:xfrm>
          <a:off x="4527221" y="4049499"/>
          <a:ext cx="4113738" cy="246824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Times New Roman" pitchFamily="18" charset="0"/>
              <a:cs typeface="Times New Roman" pitchFamily="18" charset="0"/>
            </a:rPr>
            <a:t>Дети проявляют эмоционально-познавательную  активность, которую можно  наблюдать в беседах, обсуждении со сверстниками и взрослыми увиденного и наблюдаемого</a:t>
          </a:r>
          <a:endParaRPr lang="ru-RU" sz="2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27221" y="4049499"/>
        <a:ext cx="4113738" cy="2468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F84F8-9641-45F3-8B73-83426E6F610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A1E2D-C515-481D-A5C5-8FFE22D1DC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5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6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4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22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616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223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1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588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8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672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34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29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BA499-1FA2-4E5E-B659-77D83825BC65}" type="datetimeFigureOut">
              <a:rPr lang="ru-RU" smtClean="0"/>
              <a:pPr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C9BC1-ABDB-4C3C-9011-B4708FE4E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55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://donkraj.blogspot.com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vochmuseum.ru/videoeks/" TargetMode="External"/><Relationship Id="rId5" Type="http://schemas.openxmlformats.org/officeDocument/2006/relationships/hyperlink" Target="http://www.novochmuseum.ru/3d-tur.html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1968574"/>
            <a:ext cx="7772400" cy="147002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3600" b="1" dirty="0">
                <a:solidFill>
                  <a:srgbClr val="C00000"/>
                </a:solidFill>
                <a:latin typeface="Monotype Corsiva" pitchFamily="66" charset="0"/>
                <a:ea typeface="+mn-ea"/>
                <a:cs typeface="+mn-cs"/>
              </a:rPr>
              <a:t>Создание условий в ДОУ для формирования у дошкольников познавательного интереса к истории своего края посредством ИКТ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Администрации города Новочеркасска</a:t>
            </a:r>
          </a:p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кабинет</a:t>
            </a:r>
          </a:p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№9</a:t>
            </a:r>
          </a:p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методический ресурсный центр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06374" y="4365104"/>
            <a:ext cx="4572000" cy="8402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90000"/>
              </a:lnSpc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lvl="0" algn="r">
              <a:lnSpc>
                <a:spcPct val="90000"/>
              </a:lnSpc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Комарова Е.Б., воспитатель </a:t>
            </a:r>
          </a:p>
          <a:p>
            <a:pPr lvl="0" algn="r">
              <a:lnSpc>
                <a:spcPct val="90000"/>
              </a:lnSpc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сада №9	</a:t>
            </a:r>
            <a:endParaRPr lang="ru-RU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4876" y="5949280"/>
            <a:ext cx="4572000" cy="697627"/>
          </a:xfrm>
          <a:prstGeom prst="rect">
            <a:avLst/>
          </a:prstGeom>
        </p:spPr>
        <p:txBody>
          <a:bodyPr>
            <a:spAutoFit/>
          </a:bodyPr>
          <a:lstStyle/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г. Новочеркасск </a:t>
            </a:r>
          </a:p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учебный 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38599"/>
            <a:ext cx="2592288" cy="3578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Фрагмент занятия студии творчества и рисования песком «Жемчужинка»                              с детьми старшего дошкольного возраста  (6-7 лет)                                                                              группы компенсирующей направленности (ТНР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)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55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2" y="523220"/>
            <a:ext cx="9144000" cy="61912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ИНТЕРАКТИВНАЯ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ПЕСОЧНИЦА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ИНТЕРАКТИВНЫЙ СТОЛ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99920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Красочный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режим позволяет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наглядно  изучать окружающий мир с сезонными изменениями в природе. Режимы дополняют яркие анимации: порхание бабочек, цветение растений, ледоход весной, произрастание трав и полёт птиц летом, листопад и ветер осенью, снегопад и образование сугробов зимой.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12" t="9051" r="12212" b="13250"/>
          <a:stretch/>
        </p:blipFill>
        <p:spPr>
          <a:xfrm>
            <a:off x="4712672" y="2199535"/>
            <a:ext cx="4323824" cy="269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7866" r="12200"/>
          <a:stretch/>
        </p:blipFill>
        <p:spPr>
          <a:xfrm>
            <a:off x="107504" y="2199535"/>
            <a:ext cx="4186144" cy="267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7504" y="5085184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интерактивному оборудовани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рилагается методическое пособие, в котором представлены: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занятий на год с детьми ОВЗ (ЗПР, ТНР и др.) -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месяца- по 1 раза в неделю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занятий  по развитию внимания и памяти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месяца- по 1 раза в неделю);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конспекты занятий.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 позволяют формировать картину целостного мира, расширять кругозор, развивать познавательно-исследовательскую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0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B050"/>
                </a:solidFill>
              </a:rPr>
              <a:t>Материально-техническое оснащение</a:t>
            </a:r>
          </a:p>
        </p:txBody>
      </p:sp>
    </p:spTree>
    <p:extLst>
      <p:ext uri="{BB962C8B-B14F-4D97-AF65-F5344CB8AC3E}">
        <p14:creationId xmlns:p14="http://schemas.microsoft.com/office/powerpoint/2010/main" val="23057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232" y="576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Фрагмент подгруппового занятия «А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 нас на Дону…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 детьми старшего дошкольного возраста (6-7 лет)                                                          группы компенсирующей направленности (ТНР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97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759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деятельности 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50787176"/>
              </p:ext>
            </p:extLst>
          </p:nvPr>
        </p:nvGraphicFramePr>
        <p:xfrm>
          <a:off x="323528" y="773414"/>
          <a:ext cx="8712968" cy="575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2448272" cy="323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19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205515332"/>
              </p:ext>
            </p:extLst>
          </p:nvPr>
        </p:nvGraphicFramePr>
        <p:xfrm>
          <a:off x="323528" y="27579"/>
          <a:ext cx="8640960" cy="717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 flipH="1">
            <a:off x="2947437" y="3454020"/>
            <a:ext cx="864096" cy="6413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9795" y="4285298"/>
            <a:ext cx="41677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ФГОС ДО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Целевые ориентиры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этапе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завершения 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991045" y="3496461"/>
            <a:ext cx="864096" cy="6413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923928" y="4247161"/>
            <a:ext cx="864096" cy="6413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074721" y="116632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 диагностики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8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1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B050"/>
                </a:solidFill>
              </a:rPr>
              <a:t>Методическая литература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0332"/>
            <a:ext cx="8856984" cy="5840996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47500" lnSpcReduction="20000"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sz="3800" dirty="0">
                <a:solidFill>
                  <a:srgbClr val="002060"/>
                </a:solidFill>
              </a:rPr>
              <a:t>Березина Ю. Ю. Изучение особенностей развития познавательного интереса у детей старшего дошкольного возраста / Ю. Ю. Березина // Традиции и инновации в дошкольном образовании : Материалы Международной научно-практической конференции. – М., 2007. - с. 517-522.</a:t>
            </a:r>
          </a:p>
          <a:p>
            <a:r>
              <a:rPr lang="ru-RU" sz="3800" dirty="0" err="1">
                <a:solidFill>
                  <a:srgbClr val="002060"/>
                </a:solidFill>
              </a:rPr>
              <a:t>Горвиц</a:t>
            </a:r>
            <a:r>
              <a:rPr lang="ru-RU" sz="3800" dirty="0">
                <a:solidFill>
                  <a:srgbClr val="002060"/>
                </a:solidFill>
              </a:rPr>
              <a:t> Ю.М., </a:t>
            </a:r>
            <a:r>
              <a:rPr lang="ru-RU" sz="3800" dirty="0" err="1">
                <a:solidFill>
                  <a:srgbClr val="002060"/>
                </a:solidFill>
              </a:rPr>
              <a:t>Чайнова</a:t>
            </a:r>
            <a:r>
              <a:rPr lang="ru-RU" sz="3800" dirty="0">
                <a:solidFill>
                  <a:srgbClr val="002060"/>
                </a:solidFill>
              </a:rPr>
              <a:t> Л.Д., </a:t>
            </a:r>
            <a:r>
              <a:rPr lang="ru-RU" sz="3800" dirty="0" err="1">
                <a:solidFill>
                  <a:srgbClr val="002060"/>
                </a:solidFill>
              </a:rPr>
              <a:t>Поддьяков</a:t>
            </a:r>
            <a:r>
              <a:rPr lang="ru-RU" sz="3800" dirty="0">
                <a:solidFill>
                  <a:srgbClr val="002060"/>
                </a:solidFill>
              </a:rPr>
              <a:t> Н.Н., Зворыгина Е.В. и др. Новые информационные технологии в дошкольном образовании. М., ЛИНКА-ПРЕСС, 1998. 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Иванова </a:t>
            </a:r>
            <a:r>
              <a:rPr lang="ru-RU" sz="3800" dirty="0">
                <a:solidFill>
                  <a:srgbClr val="002060"/>
                </a:solidFill>
              </a:rPr>
              <a:t>Е.В. Повышение ИКТ – компетентности педагогов // Справочник старшего воспитателя дошкольного учреждения. 2009. № 12. </a:t>
            </a:r>
          </a:p>
          <a:p>
            <a:r>
              <a:rPr lang="ru-RU" sz="3800" dirty="0">
                <a:solidFill>
                  <a:srgbClr val="002060"/>
                </a:solidFill>
              </a:rPr>
              <a:t>Каминская Е.А. Формирование у дошкольников познавательного интереса к предметному миру средствами информационно-коммуникационных технологий [Электронный ресурс]: статья / Е.А. Каминская, 2013.­ – 5 с.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Комарова </a:t>
            </a:r>
            <a:r>
              <a:rPr lang="ru-RU" sz="3800" dirty="0">
                <a:solidFill>
                  <a:srgbClr val="002060"/>
                </a:solidFill>
              </a:rPr>
              <a:t>И.И. , </a:t>
            </a:r>
            <a:r>
              <a:rPr lang="ru-RU" sz="3800" dirty="0" err="1">
                <a:solidFill>
                  <a:srgbClr val="002060"/>
                </a:solidFill>
              </a:rPr>
              <a:t>Туликов</a:t>
            </a:r>
            <a:r>
              <a:rPr lang="ru-RU" sz="3800" dirty="0">
                <a:solidFill>
                  <a:srgbClr val="002060"/>
                </a:solidFill>
              </a:rPr>
              <a:t> А.В. Информационно-коммуникационные технологии в дошкольном образовании. М., Мозаика –Синтез, 2013.</a:t>
            </a:r>
          </a:p>
          <a:p>
            <a:r>
              <a:rPr lang="ru-RU" sz="3800" dirty="0" err="1">
                <a:solidFill>
                  <a:srgbClr val="002060"/>
                </a:solidFill>
              </a:rPr>
              <a:t>Моторин</a:t>
            </a:r>
            <a:r>
              <a:rPr lang="ru-RU" sz="3800" dirty="0">
                <a:solidFill>
                  <a:srgbClr val="002060"/>
                </a:solidFill>
              </a:rPr>
              <a:t> В. Воспитательные возможности компьютерных игр // Дошкольное воспитание. 2000. № 11. </a:t>
            </a:r>
            <a:r>
              <a:rPr lang="ru-RU" sz="3800" dirty="0" smtClean="0">
                <a:solidFill>
                  <a:srgbClr val="002060"/>
                </a:solidFill>
              </a:rPr>
              <a:t>Крашенинников </a:t>
            </a:r>
            <a:r>
              <a:rPr lang="ru-RU" sz="3800" dirty="0">
                <a:solidFill>
                  <a:srgbClr val="002060"/>
                </a:solidFill>
              </a:rPr>
              <a:t>Е.Е., Холодова О.Л. Развитие познавательных способностей дошкольников. М., Мозаика –Синтез, 2016.</a:t>
            </a:r>
          </a:p>
          <a:p>
            <a:r>
              <a:rPr lang="ru-RU" sz="3800" dirty="0" err="1">
                <a:solidFill>
                  <a:srgbClr val="002060"/>
                </a:solidFill>
              </a:rPr>
              <a:t>Селевко</a:t>
            </a:r>
            <a:r>
              <a:rPr lang="ru-RU" sz="3800" dirty="0">
                <a:solidFill>
                  <a:srgbClr val="002060"/>
                </a:solidFill>
              </a:rPr>
              <a:t> Г.К. Педагогические технологии на основе информационно-коммуникационных средств. – Народное образование. - Москва, 2011. - 376с.</a:t>
            </a:r>
          </a:p>
          <a:p>
            <a:r>
              <a:rPr lang="ru-RU" sz="3800" dirty="0" smtClean="0">
                <a:solidFill>
                  <a:srgbClr val="002060"/>
                </a:solidFill>
              </a:rPr>
              <a:t>Смирнов </a:t>
            </a:r>
            <a:r>
              <a:rPr lang="ru-RU" sz="3800" dirty="0">
                <a:solidFill>
                  <a:srgbClr val="002060"/>
                </a:solidFill>
              </a:rPr>
              <a:t>А.В. Технические средства в обучении и воспитании детей. М., ИЦ Академия, 2005.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Филимонова Н.И. Интеллектуальное </a:t>
            </a:r>
            <a:r>
              <a:rPr lang="ru-RU" sz="3800" dirty="0" smtClean="0">
                <a:solidFill>
                  <a:srgbClr val="002060"/>
                </a:solidFill>
              </a:rPr>
              <a:t>развитие </a:t>
            </a:r>
            <a:r>
              <a:rPr lang="ru-RU" sz="3800" dirty="0">
                <a:solidFill>
                  <a:srgbClr val="002060"/>
                </a:solidFill>
              </a:rPr>
              <a:t>дошкольников. СПб., КАРО, 2004</a:t>
            </a:r>
            <a:r>
              <a:rPr lang="ru-RU" sz="3800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3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332656"/>
            <a:ext cx="82153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4327"/>
          <a:stretch/>
        </p:blipFill>
        <p:spPr>
          <a:xfrm>
            <a:off x="467544" y="1340768"/>
            <a:ext cx="8215664" cy="501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024" y="332656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Закон РФ «Об образовании в РФ»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Статья 13. Общие требования к реализации образовательных программ</a:t>
            </a:r>
          </a:p>
          <a:p>
            <a:pPr lvl="0"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 2. При реализации образовательных программ используются различные образовательные технологии, в том числе дистанционные образовательные технологии, электронное обучение.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2624" y="1628800"/>
            <a:ext cx="882838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Times New Roman"/>
              </a:rPr>
              <a:t>ФГОС ДО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/>
              </a:rPr>
              <a:t>Раздел </a:t>
            </a:r>
            <a:r>
              <a:rPr lang="en-US" sz="1600" b="1" dirty="0">
                <a:solidFill>
                  <a:srgbClr val="002060"/>
                </a:solidFill>
                <a:latin typeface="Times New Roman"/>
              </a:rPr>
              <a:t>I</a:t>
            </a:r>
            <a:r>
              <a:rPr lang="ru-RU" sz="1600" b="1" dirty="0">
                <a:solidFill>
                  <a:srgbClr val="002060"/>
                </a:solidFill>
                <a:latin typeface="Times New Roman"/>
              </a:rPr>
              <a:t>. Общие положения </a:t>
            </a: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/>
              </a:rPr>
              <a:t>п. 1.4.  Основные принципы дошкольного образования:</a:t>
            </a:r>
          </a:p>
          <a:p>
            <a:pPr lvl="0" algn="just"/>
            <a:r>
              <a:rPr lang="ru-RU" sz="1600" dirty="0">
                <a:solidFill>
                  <a:srgbClr val="002060"/>
                </a:solidFill>
                <a:latin typeface="Times New Roman"/>
              </a:rPr>
              <a:t>формирования познавательных интересов и познавательных действий ребенка 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видах деятельности;  </a:t>
            </a: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дошкольного образования: 6) приобщение детей к социокультурным нормам, традициям семьи, общества и государства;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П.1.6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направлен на решение следующих задач: 5) объединения обучения и воспитания в целостный образовательный процесс на основе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</a:t>
            </a:r>
          </a:p>
          <a:p>
            <a:pPr lvl="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нравственных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социокультурных ценностей и принятых в обществе правил и норм поведения в интересах человека, семьи, общества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/>
              </a:rPr>
              <a:t>Раздел II. Требования к структуре основной образовательной программы дошкольного образования и ее </a:t>
            </a:r>
            <a:r>
              <a:rPr lang="ru-RU" sz="1600" b="1" dirty="0" smtClean="0">
                <a:solidFill>
                  <a:srgbClr val="002060"/>
                </a:solidFill>
                <a:latin typeface="Times New Roman"/>
              </a:rPr>
              <a:t>объему.</a:t>
            </a:r>
          </a:p>
          <a:p>
            <a:pPr lvl="0" algn="just"/>
            <a:r>
              <a:rPr lang="ru-RU" sz="1600" b="1" dirty="0" smtClean="0">
                <a:solidFill>
                  <a:srgbClr val="002060"/>
                </a:solidFill>
                <a:latin typeface="Times New Roman"/>
              </a:rPr>
              <a:t>п</a:t>
            </a:r>
            <a:r>
              <a:rPr lang="ru-RU" sz="1600" b="1" dirty="0">
                <a:solidFill>
                  <a:srgbClr val="002060"/>
                </a:solidFill>
                <a:latin typeface="Times New Roman"/>
              </a:rPr>
              <a:t>. 2.5. Познавательное развитие</a:t>
            </a:r>
            <a:r>
              <a:rPr lang="ru-RU" sz="1600" dirty="0">
                <a:solidFill>
                  <a:srgbClr val="002060"/>
                </a:solidFill>
                <a:latin typeface="Times New Roman"/>
              </a:rPr>
              <a:t> предполагает развитие любознательности и познавательной мотивации; формирование познавательных действий</a:t>
            </a:r>
            <a:r>
              <a:rPr lang="ru-RU" sz="1600" dirty="0" smtClean="0">
                <a:solidFill>
                  <a:srgbClr val="002060"/>
                </a:solidFill>
                <a:latin typeface="Times New Roman"/>
              </a:rPr>
              <a:t>…</a:t>
            </a:r>
            <a:endParaRPr lang="ru-RU" sz="1600" dirty="0">
              <a:solidFill>
                <a:srgbClr val="002060"/>
              </a:solidFill>
              <a:latin typeface="Times New Roman"/>
            </a:endParaRPr>
          </a:p>
          <a:p>
            <a:pPr lvl="0" algn="just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Требования к условиям реализации основной образовательной программы дошкольного образования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3.3.Требования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развивающей предметно-пространственной среде</a:t>
            </a:r>
          </a:p>
          <a:p>
            <a:pPr lvl="0"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обеспечивать: образовательное пространство которое  должно быть оснащено средствами обучения (в том числе техническими)…</a:t>
            </a:r>
            <a:endParaRPr lang="ru-RU" sz="1600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52597" y="0"/>
            <a:ext cx="391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Нормативно-правовая база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546" y="116632"/>
            <a:ext cx="88569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Изучение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детских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интересов</a:t>
            </a:r>
          </a:p>
          <a:p>
            <a:pPr algn="ctr"/>
            <a:endParaRPr lang="ru-RU" sz="1000" b="1" dirty="0" smtClean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Мониторинг детских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вопросов проводили ежедневно в течение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месяца в условиях игровой, познавательной, продуктивной деятельности, на занятии и свободном общении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84400974"/>
              </p:ext>
            </p:extLst>
          </p:nvPr>
        </p:nvGraphicFramePr>
        <p:xfrm>
          <a:off x="191558" y="1286183"/>
          <a:ext cx="86409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9944" y="534074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Проанализировала полученные данные, разделила детские интересы на группы, определила, какие можно реализовать в НОД,  какие в совместной деятельности в режиме дня и т.д.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6276220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/>
              </a:rPr>
              <a:t>Приоритет средствам </a:t>
            </a:r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получения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</a:rPr>
              <a:t>информации  - ИКТ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85010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700" b="1" dirty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Преимущества </a:t>
            </a:r>
            <a:r>
              <a:rPr lang="ru-RU" sz="2700" b="1" dirty="0" smtClean="0">
                <a:solidFill>
                  <a:srgbClr val="00B05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ИКТ в работе с детьми</a:t>
            </a:r>
            <a:r>
              <a:rPr lang="ru-RU" sz="3200" dirty="0">
                <a:solidFill>
                  <a:srgbClr val="00B050"/>
                </a:solidFill>
                <a:latin typeface="Arial Black" pitchFamily="34" charset="0"/>
                <a:ea typeface="+mn-ea"/>
                <a:cs typeface="+mn-cs"/>
              </a:rPr>
              <a:t/>
            </a:r>
            <a:br>
              <a:rPr lang="ru-RU" sz="3200" dirty="0">
                <a:solidFill>
                  <a:srgbClr val="00B050"/>
                </a:solidFill>
                <a:latin typeface="Arial Black" pitchFamily="34" charset="0"/>
                <a:ea typeface="+mn-ea"/>
                <a:cs typeface="+mn-cs"/>
              </a:rPr>
            </a:b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15646127"/>
              </p:ext>
            </p:extLst>
          </p:nvPr>
        </p:nvGraphicFramePr>
        <p:xfrm>
          <a:off x="395536" y="332656"/>
          <a:ext cx="8568952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238" y="62571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43989" y="159940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32021" y="25034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97587" y="346035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563307" y="426547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43989" y="516949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5238" y="612465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8" y="2338348"/>
            <a:ext cx="1480245" cy="260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9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80716"/>
            <a:ext cx="8712968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ПЕРСПЕКТИВНОЕ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ПЛАНИРОВАНИЕ                                                                                    ОО «Познавательное развитие» с 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использованием ИКТ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на 20___ 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20___ 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учебный </a:t>
            </a: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год    подготовительная к школе группа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769063"/>
              </p:ext>
            </p:extLst>
          </p:nvPr>
        </p:nvGraphicFramePr>
        <p:xfrm>
          <a:off x="214856" y="1700808"/>
          <a:ext cx="8784976" cy="4907280"/>
        </p:xfrm>
        <a:graphic>
          <a:graphicData uri="http://schemas.openxmlformats.org/drawingml/2006/table">
            <a:tbl>
              <a:tblPr firstRow="1" firstCol="1" bandRow="1"/>
              <a:tblGrid>
                <a:gridCol w="288032"/>
                <a:gridCol w="1944216"/>
                <a:gridCol w="3240360"/>
                <a:gridCol w="3312368"/>
              </a:tblGrid>
              <a:tr h="161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Работа с ИКТ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Задачи: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4798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Воспоминание о лете.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(Вот и лето пролетело).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«До свидания, Лето!»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Интерактивная игра «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гостях у солнышка»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Систематизировать знания детей о сезонных изменениях летом; упражнять в различении признаков лета и осени. Обогащение словаря за счет этих слов.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5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Воспоминание о лете: грибы и ягоды.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«Съедобные и несъедобные грибы».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Просмотр мультфильма «Какие бывают грибы» (из серии «Уроки тётушки Совы»).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«Грибы и ягоды».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Закреплять знания о названиях грибов, их внешнем виде. Дать представление о том какую пользу приносят ядовитые грибы и ягоды.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Развивать умение отгадывать загадки.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6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Воспоминание о лете: Цветы.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– игра «Цветы вокруг нас»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 Систематизировать знания детей о цветах (полевые, садовые). Развивать связную речь, память и мышление.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28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Мой любимый детский сад.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«Кто работает в детском саду?»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Презентации - игры: «Профессии. Повар. Доктор.»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Закреплять знания названий профессий сотрудников детского сада.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Продолжать знакомить детей с работой повара и доктора.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6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Всё о своём здоровье и безопасности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Презентация «Быть здоровым мы хотим».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Формировать у дошкольников интерес к физической культуре и спорту, развивать представления о здоровом образе жизни.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92" marR="50892" marT="0" marB="0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5153"/>
            <a:ext cx="655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Использование ИКТ в системе планирования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684501"/>
            <a:ext cx="4020277" cy="49006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B050"/>
                </a:solidFill>
              </a:rPr>
              <a:t>Многофункциональный комплекс </a:t>
            </a:r>
            <a:r>
              <a:rPr lang="ru-RU" sz="1800" dirty="0" smtClean="0">
                <a:solidFill>
                  <a:srgbClr val="00B050"/>
                </a:solidFill>
              </a:rPr>
              <a:t/>
            </a:r>
            <a:br>
              <a:rPr lang="ru-RU" sz="1800" dirty="0" smtClean="0">
                <a:solidFill>
                  <a:srgbClr val="00B050"/>
                </a:solidFill>
              </a:rPr>
            </a:br>
            <a:r>
              <a:rPr lang="ru-RU" sz="1800" dirty="0" smtClean="0">
                <a:solidFill>
                  <a:srgbClr val="00B050"/>
                </a:solidFill>
              </a:rPr>
              <a:t>«</a:t>
            </a:r>
            <a:r>
              <a:rPr lang="ru-RU" sz="1800" dirty="0">
                <a:solidFill>
                  <a:srgbClr val="00B050"/>
                </a:solidFill>
              </a:rPr>
              <a:t>Дерево Знаний»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4058" y="575591"/>
            <a:ext cx="37666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Интерактивный </a:t>
            </a:r>
            <a:r>
              <a:rPr lang="ru-RU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развивающий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 </a:t>
            </a:r>
            <a:r>
              <a:rPr lang="ru-RU" dirty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стол «Солнце»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2" y="1340769"/>
            <a:ext cx="2046172" cy="283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7694" y="1709221"/>
            <a:ext cx="2955965" cy="196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72" y="4328228"/>
            <a:ext cx="3126292" cy="236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328227"/>
            <a:ext cx="3312368" cy="2356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357776" y="5083992"/>
            <a:ext cx="23762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</a:rPr>
              <a:t>Интерактивный 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мультимедийный 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Комплекс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>
                <a:solidFill>
                  <a:srgbClr val="00B050"/>
                </a:solidFill>
              </a:rPr>
              <a:t>«Сенсорная Книга»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47664" y="47841"/>
            <a:ext cx="6105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Материально-техническое оснащение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3680" y="1293057"/>
            <a:ext cx="4320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Наглядно-демонстрационный материал (виды Новочеркасска, музеи города и др.);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Банк мультимедийных презентаций,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 интерактивные игры                   по лексическим темам + региональный компонент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часть НОД для мотивации на предстоящую деятельность,</a:t>
            </a:r>
          </a:p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совместной деятельности в ходе режимных моментов в соответствии с тематикой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недели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чаще 3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неделю по 10 мин.</a:t>
            </a:r>
          </a:p>
        </p:txBody>
      </p:sp>
    </p:spTree>
    <p:extLst>
      <p:ext uri="{BB962C8B-B14F-4D97-AF65-F5344CB8AC3E}">
        <p14:creationId xmlns:p14="http://schemas.microsoft.com/office/powerpoint/2010/main" val="106399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43" y="3207882"/>
            <a:ext cx="2664296" cy="9269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 smtClean="0">
                <a:solidFill>
                  <a:srgbClr val="00B050"/>
                </a:solidFill>
              </a:rPr>
              <a:t>Развивающая</a:t>
            </a:r>
            <a:br>
              <a:rPr lang="ru-RU" sz="2200" dirty="0" smtClean="0">
                <a:solidFill>
                  <a:srgbClr val="00B05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 </a:t>
            </a:r>
            <a:r>
              <a:rPr lang="ru-RU" sz="2200" dirty="0" err="1">
                <a:solidFill>
                  <a:srgbClr val="00B050"/>
                </a:solidFill>
              </a:rPr>
              <a:t>пристенная</a:t>
            </a:r>
            <a:r>
              <a:rPr lang="ru-RU" sz="2200" dirty="0">
                <a:solidFill>
                  <a:srgbClr val="00B050"/>
                </a:solidFill>
              </a:rPr>
              <a:t> </a:t>
            </a:r>
            <a:r>
              <a:rPr lang="ru-RU" sz="2200" dirty="0" smtClean="0">
                <a:solidFill>
                  <a:srgbClr val="00B050"/>
                </a:solidFill>
              </a:rPr>
              <a:t>панель</a:t>
            </a:r>
            <a:br>
              <a:rPr lang="ru-RU" sz="2200" dirty="0" smtClean="0">
                <a:solidFill>
                  <a:srgbClr val="00B050"/>
                </a:solidFill>
              </a:rPr>
            </a:br>
            <a:r>
              <a:rPr lang="ru-RU" sz="2200" dirty="0" smtClean="0">
                <a:solidFill>
                  <a:srgbClr val="00B050"/>
                </a:solidFill>
              </a:rPr>
              <a:t> </a:t>
            </a:r>
            <a:r>
              <a:rPr lang="ru-RU" sz="2200" dirty="0">
                <a:solidFill>
                  <a:srgbClr val="00B050"/>
                </a:solidFill>
              </a:rPr>
              <a:t>«Казачья печь</a:t>
            </a:r>
            <a:r>
              <a:rPr lang="ru-RU" sz="2200" dirty="0" smtClean="0">
                <a:solidFill>
                  <a:srgbClr val="00B050"/>
                </a:solidFill>
              </a:rPr>
              <a:t>»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85344" y="3212976"/>
            <a:ext cx="340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Интерактивный </a:t>
            </a:r>
          </a:p>
          <a:p>
            <a:pPr algn="ctr"/>
            <a:r>
              <a:rPr lang="ru-RU" sz="2000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развивающий </a:t>
            </a:r>
            <a:r>
              <a:rPr lang="ru-RU" sz="2000" dirty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«Сундук</a:t>
            </a:r>
            <a:r>
              <a:rPr lang="ru-RU" sz="2000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448" r="8764"/>
          <a:stretch/>
        </p:blipFill>
        <p:spPr>
          <a:xfrm>
            <a:off x="109293" y="595649"/>
            <a:ext cx="3343396" cy="2361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" y="4256586"/>
            <a:ext cx="3343396" cy="236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95649"/>
            <a:ext cx="3111700" cy="246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56954"/>
            <a:ext cx="3178696" cy="256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547664" y="-13535"/>
            <a:ext cx="7427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</a:rPr>
              <a:t>Материально-техническое оснащение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52689" y="595649"/>
            <a:ext cx="234344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Наглядно-демонстрационный материал (виды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Новочеркасска, музеи города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др.);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Банк мультимедийных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презентаций, дидактические  и интерактивные игры по лексическим темам +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компонент</a:t>
            </a:r>
          </a:p>
          <a:p>
            <a:pPr lvl="0" algn="ct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часть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НОД для мотивации на предстоящую деятельность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совместной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 в ходе режимных моментов в соответствии с тематикой недели</a:t>
            </a:r>
          </a:p>
          <a:p>
            <a:pPr lvl="0"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чаще 3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в неделю по 10 мин.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879" y="396462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Интерактивная сенсорная панель </a:t>
            </a:r>
            <a:r>
              <a:rPr lang="en-US" sz="2400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HORION</a:t>
            </a:r>
            <a:endParaRPr lang="ru-RU" sz="2400" dirty="0" smtClean="0">
              <a:solidFill>
                <a:srgbClr val="00B050"/>
              </a:solidFill>
              <a:latin typeface="Franklin Gothic Medium"/>
              <a:ea typeface="+mj-ea"/>
              <a:cs typeface="+mj-cs"/>
            </a:endParaRP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Franklin Gothic Medium"/>
                <a:ea typeface="+mj-ea"/>
                <a:cs typeface="+mj-cs"/>
              </a:rPr>
              <a:t>-для демонстрации виртуальных экскурсий, презентаций и др.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9" y="1287794"/>
            <a:ext cx="3922892" cy="294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2"/>
          <a:stretch/>
        </p:blipFill>
        <p:spPr>
          <a:xfrm>
            <a:off x="4932040" y="1287794"/>
            <a:ext cx="4122360" cy="294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8441"/>
          <a:stretch/>
        </p:blipFill>
        <p:spPr>
          <a:xfrm>
            <a:off x="6478531" y="4509120"/>
            <a:ext cx="2445332" cy="221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6384" y="4275474"/>
            <a:ext cx="5927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1.Большой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виртуальный тур по музею истории Донского Казачества в Новочеркасске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2.Музей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И.И.Крылова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www.novochmuseum.ru/3d-tur.html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712" y="5693429"/>
            <a:ext cx="3939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http://www.novochmuseum.ru/videoeks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4" y="5443612"/>
            <a:ext cx="19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Видео экскурсии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0383" y="-63633"/>
            <a:ext cx="6683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</a:rPr>
              <a:t>Материально-техническое оснащение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9988" y="6016594"/>
            <a:ext cx="6029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Краеведческий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интернет-ресурс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«Детям о Донском крае» создан, прежде всего, для юных жителей Ростовской области</a:t>
            </a:r>
            <a:r>
              <a:rPr lang="ru-RU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http://donkraj.blogspot.com/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91" y="1496605"/>
            <a:ext cx="5002368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Интерактивный световой песочный комплекс 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«Стол песочной анимации»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538" y="2239396"/>
            <a:ext cx="526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анимационных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шоу-программ, обучающих  занятий с использованием кинетического и кварцевого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песка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40762" y="1740781"/>
            <a:ext cx="4374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Световой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песочной стол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7"/>
          <a:stretch/>
        </p:blipFill>
        <p:spPr>
          <a:xfrm>
            <a:off x="6882399" y="2852937"/>
            <a:ext cx="2090447" cy="390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" y="2852937"/>
            <a:ext cx="2025764" cy="386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23225"/>
          <a:stretch/>
        </p:blipFill>
        <p:spPr>
          <a:xfrm>
            <a:off x="2555775" y="2852936"/>
            <a:ext cx="4205463" cy="386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403648" y="5782"/>
            <a:ext cx="6161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B050"/>
                </a:solidFill>
              </a:rPr>
              <a:t>Материально-техническое оснащение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2177841"/>
            <a:ext cx="3608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двумя видами песка (кинетическим и кварцевым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8746" y="529002"/>
            <a:ext cx="87995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занятий на год с детьми ОВЗ (ЗПР, ТНР и др.) -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месяца- по 1 раза в неделю);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занятий  по развитию внимания и памяти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месяца- по 1 раза в неделю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 на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песке,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карточки –задания рисования на песке для развития художественно – творческих способностей и др.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0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6664421</TotalTime>
  <Words>1533</Words>
  <Application>Microsoft Office PowerPoint</Application>
  <PresentationFormat>Экран (4:3)</PresentationFormat>
  <Paragraphs>168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2_Тема Office</vt:lpstr>
      <vt:lpstr>Создание условий в ДОУ для формирования у дошкольников познавательного интереса к истории своего края посредством ИКТ</vt:lpstr>
      <vt:lpstr>Презентация PowerPoint</vt:lpstr>
      <vt:lpstr>Презентация PowerPoint</vt:lpstr>
      <vt:lpstr>Преимущества ИКТ в работе с детьми </vt:lpstr>
      <vt:lpstr>ПЕРСПЕКТИВНОЕ ПЛАНИРОВАНИЕ                                                                                    ОО «Познавательное развитие» с использованием ИКТ                                              на 20___ – 20___ учебный год    подготовительная к школе группа</vt:lpstr>
      <vt:lpstr>Многофункциональный комплекс  «Дерево Знаний»</vt:lpstr>
      <vt:lpstr>  Развивающая  пристенная панель  «Казачья печь»  </vt:lpstr>
      <vt:lpstr>Презентация PowerPoint</vt:lpstr>
      <vt:lpstr>Интерактивный световой песочный комплекс  «Стол песочной анимации» </vt:lpstr>
      <vt:lpstr>Презентация PowerPoint</vt:lpstr>
      <vt:lpstr>ИНТЕРАКТИВНАЯ ПЕСОЧНИЦА + ИНТЕРАКТИВНЫЙ СТОЛ</vt:lpstr>
      <vt:lpstr>Презентация PowerPoint</vt:lpstr>
      <vt:lpstr>Презентация PowerPoint</vt:lpstr>
      <vt:lpstr>Презентация PowerPoint</vt:lpstr>
      <vt:lpstr>Методическая литература </vt:lpstr>
      <vt:lpstr>Презентация PowerPoint</vt:lpstr>
    </vt:vector>
  </TitlesOfParts>
  <Company>VIMPELCOM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ИКТ в активизации познавательной деятельности детей дошкольного возраста</dc:title>
  <dc:creator>Александр</dc:creator>
  <cp:lastModifiedBy>Пользователь</cp:lastModifiedBy>
  <cp:revision>335</cp:revision>
  <dcterms:created xsi:type="dcterms:W3CDTF">2017-01-15T00:09:14Z</dcterms:created>
  <dcterms:modified xsi:type="dcterms:W3CDTF">2020-11-02T09:19:20Z</dcterms:modified>
</cp:coreProperties>
</file>