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1" r:id="rId4"/>
    <p:sldId id="283" r:id="rId5"/>
    <p:sldId id="286" r:id="rId6"/>
    <p:sldId id="284" r:id="rId7"/>
    <p:sldId id="273" r:id="rId8"/>
    <p:sldId id="274" r:id="rId9"/>
    <p:sldId id="262" r:id="rId10"/>
    <p:sldId id="29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CD650-C2C5-40DE-9865-40387E926ED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E14EBD-1153-499D-B652-C1737E70FBB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Картотеки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карточек с заданием 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карточек по основным видам движения 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для индивидуальной работы с детьми                в течение учебного года</a:t>
          </a:r>
        </a:p>
        <a:p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D797F1-FA51-48B0-B730-25474D7BD57B}" type="parTrans" cxnId="{57566B26-E01C-43FC-A612-366FA320B3EA}">
      <dgm:prSet/>
      <dgm:spPr/>
      <dgm:t>
        <a:bodyPr/>
        <a:lstStyle/>
        <a:p>
          <a:endParaRPr lang="ru-RU"/>
        </a:p>
      </dgm:t>
    </dgm:pt>
    <dgm:pt modelId="{CD807D4E-EB92-444A-B350-BDDA419949BE}" type="sibTrans" cxnId="{57566B26-E01C-43FC-A612-366FA320B3EA}">
      <dgm:prSet/>
      <dgm:spPr/>
      <dgm:t>
        <a:bodyPr/>
        <a:lstStyle/>
        <a:p>
          <a:endParaRPr lang="ru-RU"/>
        </a:p>
      </dgm:t>
    </dgm:pt>
    <dgm:pt modelId="{B442F313-9875-4B84-9E95-1E303EBC709D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Подборка видеороликов, мультфильмов с целью знакомства с видами спорта, ЗОЖ и др. </a:t>
          </a:r>
        </a:p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для совместного просмотра и обсуждения увиденного                             </a:t>
          </a:r>
          <a:r>
            <a: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совместной деятельности в ходе режимных моментов в соответствии с тематикой недели</a:t>
          </a:r>
          <a:endParaRPr lang="ru-RU" sz="15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802B5-1F4C-4FA4-9BE3-AAC8BD1B252C}" type="parTrans" cxnId="{990021A2-A363-4DE2-8081-062ED0985903}">
      <dgm:prSet/>
      <dgm:spPr/>
      <dgm:t>
        <a:bodyPr/>
        <a:lstStyle/>
        <a:p>
          <a:endParaRPr lang="ru-RU"/>
        </a:p>
      </dgm:t>
    </dgm:pt>
    <dgm:pt modelId="{3863942C-15AF-4E20-8960-280513AB377A}" type="sibTrans" cxnId="{990021A2-A363-4DE2-8081-062ED0985903}">
      <dgm:prSet/>
      <dgm:spPr/>
      <dgm:t>
        <a:bodyPr/>
        <a:lstStyle/>
        <a:p>
          <a:endParaRPr lang="ru-RU"/>
        </a:p>
      </dgm:t>
    </dgm:pt>
    <dgm:pt modelId="{EE86CE21-E5EB-4830-BB98-63FCC301B91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Наглядно-демонстрационный материал (виды спорта и др.);</a:t>
          </a:r>
        </a:p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Банк мультимедийных презентаций</a:t>
          </a:r>
        </a:p>
        <a:p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 часть НОД для мотивации на предстоящую деятельность,                                в совместной деятельности в ходе режимных моментов в соответствии с тематикой недели</a:t>
          </a:r>
        </a:p>
        <a:p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раз в неделю</a:t>
          </a:r>
        </a:p>
        <a:p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7CFBD-1868-42FD-BCC8-7258D848A393}" type="parTrans" cxnId="{F0F4B48D-2C8A-45AC-ADEE-8FC6087C9CD6}">
      <dgm:prSet/>
      <dgm:spPr/>
      <dgm:t>
        <a:bodyPr/>
        <a:lstStyle/>
        <a:p>
          <a:endParaRPr lang="ru-RU"/>
        </a:p>
      </dgm:t>
    </dgm:pt>
    <dgm:pt modelId="{40A5B056-63CF-4A00-8CAC-59722AEB6B37}" type="sibTrans" cxnId="{F0F4B48D-2C8A-45AC-ADEE-8FC6087C9CD6}">
      <dgm:prSet/>
      <dgm:spPr/>
      <dgm:t>
        <a:bodyPr/>
        <a:lstStyle/>
        <a:p>
          <a:endParaRPr lang="ru-RU"/>
        </a:p>
      </dgm:t>
    </dgm:pt>
    <dgm:pt modelId="{43FB0917-C731-42FA-AEAB-F2B5CB88A3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Картотеки:</a:t>
          </a:r>
        </a:p>
        <a:p>
          <a:pPr>
            <a:lnSpc>
              <a:spcPct val="100000"/>
            </a:lnSpc>
          </a:pPr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-подвижных игр (казачьих, народных        и др.) </a:t>
          </a:r>
        </a:p>
        <a:p>
          <a:pPr>
            <a:lnSpc>
              <a:spcPct val="100000"/>
            </a:lnSpc>
          </a:pPr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-дидактических игр о спорте, ЗОЖ                                  </a:t>
          </a:r>
        </a:p>
        <a:p>
          <a:pPr>
            <a:lnSpc>
              <a:spcPct val="100000"/>
            </a:lnSpc>
          </a:pPr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5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физминуток</a:t>
          </a:r>
          <a:endParaRPr lang="ru-RU" sz="15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</a:pPr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часть НОД, в совместной деятельности в ходе режимных моментов в соответствии с тематикой недели</a:t>
          </a:r>
        </a:p>
        <a:p>
          <a:pPr>
            <a:lnSpc>
              <a:spcPct val="90000"/>
            </a:lnSpc>
          </a:pPr>
          <a:endParaRPr lang="ru-RU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3BD5D7-4295-4A4E-ADA3-2B7E751C4DC0}" type="parTrans" cxnId="{EB334021-85A6-440D-925E-980B2711AD29}">
      <dgm:prSet/>
      <dgm:spPr/>
      <dgm:t>
        <a:bodyPr/>
        <a:lstStyle/>
        <a:p>
          <a:endParaRPr lang="ru-RU"/>
        </a:p>
      </dgm:t>
    </dgm:pt>
    <dgm:pt modelId="{6B05A648-BA8F-4924-B76B-13DD2B2BB9FC}" type="sibTrans" cxnId="{EB334021-85A6-440D-925E-980B2711AD29}">
      <dgm:prSet/>
      <dgm:spPr/>
      <dgm:t>
        <a:bodyPr/>
        <a:lstStyle/>
        <a:p>
          <a:endParaRPr lang="ru-RU"/>
        </a:p>
      </dgm:t>
    </dgm:pt>
    <dgm:pt modelId="{BF4DAFD9-B119-4D22-BE94-19F66C1DCFAE}" type="pres">
      <dgm:prSet presAssocID="{B39CD650-C2C5-40DE-9865-40387E926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D53D3-B96C-471F-99FB-1B1D68F9E9E4}" type="pres">
      <dgm:prSet presAssocID="{EE86CE21-E5EB-4830-BB98-63FCC301B9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9C828-8A60-4A36-8214-9F162290F090}" type="pres">
      <dgm:prSet presAssocID="{40A5B056-63CF-4A00-8CAC-59722AEB6B37}" presName="sibTrans" presStyleCnt="0"/>
      <dgm:spPr/>
      <dgm:t>
        <a:bodyPr/>
        <a:lstStyle/>
        <a:p>
          <a:endParaRPr lang="ru-RU"/>
        </a:p>
      </dgm:t>
    </dgm:pt>
    <dgm:pt modelId="{66EF678D-0EE1-475C-A613-98C0C09A2BC6}" type="pres">
      <dgm:prSet presAssocID="{C3E14EBD-1153-499D-B652-C1737E70FBB8}" presName="node" presStyleLbl="node1" presStyleIdx="1" presStyleCnt="4" custLinFactNeighborX="-23709" custLinFactNeighborY="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E5B4D-BFCA-4D79-AA95-5C45A1044B6B}" type="pres">
      <dgm:prSet presAssocID="{CD807D4E-EB92-444A-B350-BDDA419949BE}" presName="sibTrans" presStyleCnt="0"/>
      <dgm:spPr/>
      <dgm:t>
        <a:bodyPr/>
        <a:lstStyle/>
        <a:p>
          <a:endParaRPr lang="ru-RU"/>
        </a:p>
      </dgm:t>
    </dgm:pt>
    <dgm:pt modelId="{96B98DAD-FF76-49F3-91B7-28A7759407C3}" type="pres">
      <dgm:prSet presAssocID="{B442F313-9875-4B84-9E95-1E303EBC70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19C-5CB5-4E05-8121-18037776E9D1}" type="pres">
      <dgm:prSet presAssocID="{3863942C-15AF-4E20-8960-280513AB377A}" presName="sibTrans" presStyleCnt="0"/>
      <dgm:spPr/>
      <dgm:t>
        <a:bodyPr/>
        <a:lstStyle/>
        <a:p>
          <a:endParaRPr lang="ru-RU"/>
        </a:p>
      </dgm:t>
    </dgm:pt>
    <dgm:pt modelId="{B3D93FD3-9569-4B6E-B68C-E5AB1DEC3172}" type="pres">
      <dgm:prSet presAssocID="{43FB0917-C731-42FA-AEAB-F2B5CB88A3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66B26-E01C-43FC-A612-366FA320B3EA}" srcId="{B39CD650-C2C5-40DE-9865-40387E926ED8}" destId="{C3E14EBD-1153-499D-B652-C1737E70FBB8}" srcOrd="1" destOrd="0" parTransId="{94D797F1-FA51-48B0-B730-25474D7BD57B}" sibTransId="{CD807D4E-EB92-444A-B350-BDDA419949BE}"/>
    <dgm:cxn modelId="{463CE876-B412-4DF9-8E39-75E688C8BACD}" type="presOf" srcId="{B39CD650-C2C5-40DE-9865-40387E926ED8}" destId="{BF4DAFD9-B119-4D22-BE94-19F66C1DCFAE}" srcOrd="0" destOrd="0" presId="urn:microsoft.com/office/officeart/2005/8/layout/hList6"/>
    <dgm:cxn modelId="{EB334021-85A6-440D-925E-980B2711AD29}" srcId="{B39CD650-C2C5-40DE-9865-40387E926ED8}" destId="{43FB0917-C731-42FA-AEAB-F2B5CB88A308}" srcOrd="3" destOrd="0" parTransId="{B53BD5D7-4295-4A4E-ADA3-2B7E751C4DC0}" sibTransId="{6B05A648-BA8F-4924-B76B-13DD2B2BB9FC}"/>
    <dgm:cxn modelId="{A5B95A46-D835-483A-8E02-D1469F936AE7}" type="presOf" srcId="{B442F313-9875-4B84-9E95-1E303EBC709D}" destId="{96B98DAD-FF76-49F3-91B7-28A7759407C3}" srcOrd="0" destOrd="0" presId="urn:microsoft.com/office/officeart/2005/8/layout/hList6"/>
    <dgm:cxn modelId="{990021A2-A363-4DE2-8081-062ED0985903}" srcId="{B39CD650-C2C5-40DE-9865-40387E926ED8}" destId="{B442F313-9875-4B84-9E95-1E303EBC709D}" srcOrd="2" destOrd="0" parTransId="{65C802B5-1F4C-4FA4-9BE3-AAC8BD1B252C}" sibTransId="{3863942C-15AF-4E20-8960-280513AB377A}"/>
    <dgm:cxn modelId="{D8AF9E57-9604-43BB-8BD0-9739C0BB23AA}" type="presOf" srcId="{EE86CE21-E5EB-4830-BB98-63FCC301B919}" destId="{694D53D3-B96C-471F-99FB-1B1D68F9E9E4}" srcOrd="0" destOrd="0" presId="urn:microsoft.com/office/officeart/2005/8/layout/hList6"/>
    <dgm:cxn modelId="{F0F4B48D-2C8A-45AC-ADEE-8FC6087C9CD6}" srcId="{B39CD650-C2C5-40DE-9865-40387E926ED8}" destId="{EE86CE21-E5EB-4830-BB98-63FCC301B919}" srcOrd="0" destOrd="0" parTransId="{B867CFBD-1868-42FD-BCC8-7258D848A393}" sibTransId="{40A5B056-63CF-4A00-8CAC-59722AEB6B37}"/>
    <dgm:cxn modelId="{3B02CF01-79AF-4287-88CC-17B2B292BC6A}" type="presOf" srcId="{43FB0917-C731-42FA-AEAB-F2B5CB88A308}" destId="{B3D93FD3-9569-4B6E-B68C-E5AB1DEC3172}" srcOrd="0" destOrd="0" presId="urn:microsoft.com/office/officeart/2005/8/layout/hList6"/>
    <dgm:cxn modelId="{83D0B427-0148-48D6-AF1F-FF681F172ABF}" type="presOf" srcId="{C3E14EBD-1153-499D-B652-C1737E70FBB8}" destId="{66EF678D-0EE1-475C-A613-98C0C09A2BC6}" srcOrd="0" destOrd="0" presId="urn:microsoft.com/office/officeart/2005/8/layout/hList6"/>
    <dgm:cxn modelId="{7B8AA1AD-993D-4D2D-BB8E-CD6412992063}" type="presParOf" srcId="{BF4DAFD9-B119-4D22-BE94-19F66C1DCFAE}" destId="{694D53D3-B96C-471F-99FB-1B1D68F9E9E4}" srcOrd="0" destOrd="0" presId="urn:microsoft.com/office/officeart/2005/8/layout/hList6"/>
    <dgm:cxn modelId="{5EFB9ACB-2BD2-4424-91EB-85AFD544C89B}" type="presParOf" srcId="{BF4DAFD9-B119-4D22-BE94-19F66C1DCFAE}" destId="{D139C828-8A60-4A36-8214-9F162290F090}" srcOrd="1" destOrd="0" presId="urn:microsoft.com/office/officeart/2005/8/layout/hList6"/>
    <dgm:cxn modelId="{EFA5540F-75E5-4B22-95C7-A590539EE8C3}" type="presParOf" srcId="{BF4DAFD9-B119-4D22-BE94-19F66C1DCFAE}" destId="{66EF678D-0EE1-475C-A613-98C0C09A2BC6}" srcOrd="2" destOrd="0" presId="urn:microsoft.com/office/officeart/2005/8/layout/hList6"/>
    <dgm:cxn modelId="{DB8E91ED-7D5B-4F97-B057-BCA332686620}" type="presParOf" srcId="{BF4DAFD9-B119-4D22-BE94-19F66C1DCFAE}" destId="{E61E5B4D-BFCA-4D79-AA95-5C45A1044B6B}" srcOrd="3" destOrd="0" presId="urn:microsoft.com/office/officeart/2005/8/layout/hList6"/>
    <dgm:cxn modelId="{E04A70A1-0F45-46CD-8D91-EE20F8C60118}" type="presParOf" srcId="{BF4DAFD9-B119-4D22-BE94-19F66C1DCFAE}" destId="{96B98DAD-FF76-49F3-91B7-28A7759407C3}" srcOrd="4" destOrd="0" presId="urn:microsoft.com/office/officeart/2005/8/layout/hList6"/>
    <dgm:cxn modelId="{0E66D014-8F01-4034-AF18-67B56C208DDC}" type="presParOf" srcId="{BF4DAFD9-B119-4D22-BE94-19F66C1DCFAE}" destId="{9C24819C-5CB5-4E05-8121-18037776E9D1}" srcOrd="5" destOrd="0" presId="urn:microsoft.com/office/officeart/2005/8/layout/hList6"/>
    <dgm:cxn modelId="{A8AAF018-2980-432B-8B58-EF762EEDC3E2}" type="presParOf" srcId="{BF4DAFD9-B119-4D22-BE94-19F66C1DCFAE}" destId="{B3D93FD3-9569-4B6E-B68C-E5AB1DEC31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CD650-C2C5-40DE-9865-40387E926ED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92B75E-D5FF-47F8-BE26-601E09F189E2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Скалодром</a:t>
          </a:r>
          <a:r>
            <a:rPr lang="ru-RU" sz="1600" b="1" dirty="0" smtClean="0">
              <a:solidFill>
                <a:srgbClr val="002060"/>
              </a:solidFill>
            </a:rPr>
            <a:t> служит экраном для </a:t>
          </a:r>
          <a:r>
            <a:rPr lang="ru-RU" sz="1600" b="1" dirty="0" smtClean="0">
              <a:solidFill>
                <a:srgbClr val="C00000"/>
              </a:solidFill>
            </a:rPr>
            <a:t>проецирования; </a:t>
          </a:r>
        </a:p>
        <a:p>
          <a:r>
            <a:rPr lang="ru-RU" sz="1600" b="1" dirty="0" smtClean="0">
              <a:solidFill>
                <a:srgbClr val="002060"/>
              </a:solidFill>
            </a:rPr>
            <a:t>- оформление спортивного зала к проведению занятия тематики недели, праздников и др.</a:t>
          </a:r>
        </a:p>
        <a:p>
          <a:r>
            <a:rPr lang="ru-RU" sz="1600" b="1" dirty="0" smtClean="0">
              <a:solidFill>
                <a:srgbClr val="002060"/>
              </a:solidFill>
            </a:rPr>
            <a:t> - мультимедийных презентаций</a:t>
          </a:r>
        </a:p>
        <a:p>
          <a:r>
            <a:rPr lang="ru-RU" sz="1600" b="1" dirty="0" smtClean="0">
              <a:solidFill>
                <a:srgbClr val="002060"/>
              </a:solidFill>
            </a:rPr>
            <a:t>- мультимедийных гимнастик</a:t>
          </a:r>
          <a:endParaRPr lang="ru-RU" sz="1600" b="1" dirty="0">
            <a:solidFill>
              <a:srgbClr val="002060"/>
            </a:solidFill>
          </a:endParaRPr>
        </a:p>
      </dgm:t>
    </dgm:pt>
    <dgm:pt modelId="{707AAEBD-FDB9-4698-BF54-3287D04854D8}" type="parTrans" cxnId="{DFCCD4EC-EA3A-4A65-A3B5-E930314484BF}">
      <dgm:prSet/>
      <dgm:spPr/>
      <dgm:t>
        <a:bodyPr/>
        <a:lstStyle/>
        <a:p>
          <a:endParaRPr lang="ru-RU"/>
        </a:p>
      </dgm:t>
    </dgm:pt>
    <dgm:pt modelId="{5902D96B-DCEE-487F-BAB5-5B84B26BDAED}" type="sibTrans" cxnId="{DFCCD4EC-EA3A-4A65-A3B5-E930314484BF}">
      <dgm:prSet/>
      <dgm:spPr/>
      <dgm:t>
        <a:bodyPr/>
        <a:lstStyle/>
        <a:p>
          <a:endParaRPr lang="ru-RU"/>
        </a:p>
      </dgm:t>
    </dgm:pt>
    <dgm:pt modelId="{C3E14EBD-1153-499D-B652-C1737E70FBB8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Скалодром</a:t>
          </a:r>
          <a:r>
            <a:rPr lang="ru-RU" sz="1800" b="1" dirty="0" smtClean="0">
              <a:solidFill>
                <a:srgbClr val="002060"/>
              </a:solidFill>
            </a:rPr>
            <a:t> используется  для проведения утренних гимнастик, на физкультурных занятиях для развития основного вида движения – лазание -</a:t>
          </a:r>
          <a:r>
            <a:rPr lang="ru-RU" sz="1800" b="1" dirty="0" smtClean="0">
              <a:solidFill>
                <a:srgbClr val="C00000"/>
              </a:solidFill>
            </a:rPr>
            <a:t>еженедельно</a:t>
          </a:r>
          <a:endParaRPr lang="ru-RU" sz="1800" b="1" dirty="0">
            <a:solidFill>
              <a:srgbClr val="C00000"/>
            </a:solidFill>
          </a:endParaRPr>
        </a:p>
      </dgm:t>
    </dgm:pt>
    <dgm:pt modelId="{94D797F1-FA51-48B0-B730-25474D7BD57B}" type="parTrans" cxnId="{57566B26-E01C-43FC-A612-366FA320B3EA}">
      <dgm:prSet/>
      <dgm:spPr/>
      <dgm:t>
        <a:bodyPr/>
        <a:lstStyle/>
        <a:p>
          <a:endParaRPr lang="ru-RU"/>
        </a:p>
      </dgm:t>
    </dgm:pt>
    <dgm:pt modelId="{CD807D4E-EB92-444A-B350-BDDA419949BE}" type="sibTrans" cxnId="{57566B26-E01C-43FC-A612-366FA320B3EA}">
      <dgm:prSet/>
      <dgm:spPr/>
      <dgm:t>
        <a:bodyPr/>
        <a:lstStyle/>
        <a:p>
          <a:endParaRPr lang="ru-RU"/>
        </a:p>
      </dgm:t>
    </dgm:pt>
    <dgm:pt modelId="{B442F313-9875-4B84-9E95-1E303EBC709D}">
      <dgm:prSet phldrT="[Текст]" custT="1"/>
      <dgm:spPr/>
      <dgm:t>
        <a:bodyPr/>
        <a:lstStyle/>
        <a:p>
          <a:r>
            <a:rPr lang="ru-RU" sz="1800" b="1" dirty="0" err="1" smtClean="0"/>
            <a:t>Скалодром</a:t>
          </a:r>
          <a:r>
            <a:rPr lang="ru-RU" sz="1800" b="1" dirty="0" smtClean="0"/>
            <a:t> используется на праздниках, досугах и др. в командных соревнованиях с детьми и родителями  </a:t>
          </a:r>
        </a:p>
        <a:p>
          <a:r>
            <a:rPr lang="ru-RU" sz="1800" b="1" dirty="0" smtClean="0">
              <a:solidFill>
                <a:srgbClr val="FFFF00"/>
              </a:solidFill>
            </a:rPr>
            <a:t>- 1 раз в месяц</a:t>
          </a:r>
          <a:endParaRPr lang="ru-RU" sz="1800" b="1" dirty="0">
            <a:solidFill>
              <a:srgbClr val="FFFF00"/>
            </a:solidFill>
          </a:endParaRPr>
        </a:p>
      </dgm:t>
    </dgm:pt>
    <dgm:pt modelId="{65C802B5-1F4C-4FA4-9BE3-AAC8BD1B252C}" type="parTrans" cxnId="{990021A2-A363-4DE2-8081-062ED0985903}">
      <dgm:prSet/>
      <dgm:spPr/>
      <dgm:t>
        <a:bodyPr/>
        <a:lstStyle/>
        <a:p>
          <a:endParaRPr lang="ru-RU"/>
        </a:p>
      </dgm:t>
    </dgm:pt>
    <dgm:pt modelId="{3863942C-15AF-4E20-8960-280513AB377A}" type="sibTrans" cxnId="{990021A2-A363-4DE2-8081-062ED0985903}">
      <dgm:prSet/>
      <dgm:spPr/>
      <dgm:t>
        <a:bodyPr/>
        <a:lstStyle/>
        <a:p>
          <a:endParaRPr lang="ru-RU"/>
        </a:p>
      </dgm:t>
    </dgm:pt>
    <dgm:pt modelId="{A108491F-452F-412D-AE01-DCD019D9AF4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Организована спортивная секция по скалолазанию «Покорители вершин»</a:t>
          </a:r>
        </a:p>
        <a:p>
          <a:r>
            <a:rPr lang="ru-RU" sz="1700" b="1" dirty="0" smtClean="0">
              <a:solidFill>
                <a:srgbClr val="002060"/>
              </a:solidFill>
            </a:rPr>
            <a:t>(для детей старшего дошкольного возраста (5-7 лет))  -</a:t>
          </a:r>
          <a:r>
            <a:rPr lang="ru-RU" sz="1700" b="1" dirty="0" smtClean="0">
              <a:solidFill>
                <a:srgbClr val="C00000"/>
              </a:solidFill>
            </a:rPr>
            <a:t>1 раз в неделю</a:t>
          </a:r>
        </a:p>
        <a:p>
          <a:endParaRPr lang="ru-RU" sz="1400" dirty="0"/>
        </a:p>
      </dgm:t>
    </dgm:pt>
    <dgm:pt modelId="{ADB42B41-6737-4336-9463-4DC9DF1B6737}" type="sibTrans" cxnId="{486073CF-C388-4F09-85CB-2064DDA16953}">
      <dgm:prSet/>
      <dgm:spPr/>
      <dgm:t>
        <a:bodyPr/>
        <a:lstStyle/>
        <a:p>
          <a:endParaRPr lang="ru-RU"/>
        </a:p>
      </dgm:t>
    </dgm:pt>
    <dgm:pt modelId="{31EE884D-A44E-46A8-94B9-D1F0D2C8A8C2}" type="parTrans" cxnId="{486073CF-C388-4F09-85CB-2064DDA16953}">
      <dgm:prSet/>
      <dgm:spPr/>
      <dgm:t>
        <a:bodyPr/>
        <a:lstStyle/>
        <a:p>
          <a:endParaRPr lang="ru-RU"/>
        </a:p>
      </dgm:t>
    </dgm:pt>
    <dgm:pt modelId="{BF4DAFD9-B119-4D22-BE94-19F66C1DCFAE}" type="pres">
      <dgm:prSet presAssocID="{B39CD650-C2C5-40DE-9865-40387E926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3098B-A51A-48B1-A1AF-AF41481E2F7D}" type="pres">
      <dgm:prSet presAssocID="{6392B75E-D5FF-47F8-BE26-601E09F189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251CB-E2A5-4424-8F30-48931CA5FC13}" type="pres">
      <dgm:prSet presAssocID="{5902D96B-DCEE-487F-BAB5-5B84B26BDAED}" presName="sibTrans" presStyleCnt="0"/>
      <dgm:spPr/>
    </dgm:pt>
    <dgm:pt modelId="{66EF678D-0EE1-475C-A613-98C0C09A2BC6}" type="pres">
      <dgm:prSet presAssocID="{C3E14EBD-1153-499D-B652-C1737E70FB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E5B4D-BFCA-4D79-AA95-5C45A1044B6B}" type="pres">
      <dgm:prSet presAssocID="{CD807D4E-EB92-444A-B350-BDDA419949BE}" presName="sibTrans" presStyleCnt="0"/>
      <dgm:spPr/>
    </dgm:pt>
    <dgm:pt modelId="{96B98DAD-FF76-49F3-91B7-28A7759407C3}" type="pres">
      <dgm:prSet presAssocID="{B442F313-9875-4B84-9E95-1E303EBC70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19C-5CB5-4E05-8121-18037776E9D1}" type="pres">
      <dgm:prSet presAssocID="{3863942C-15AF-4E20-8960-280513AB377A}" presName="sibTrans" presStyleCnt="0"/>
      <dgm:spPr/>
    </dgm:pt>
    <dgm:pt modelId="{194809AE-BB1E-443F-9E40-2FEF3BFB9107}" type="pres">
      <dgm:prSet presAssocID="{A108491F-452F-412D-AE01-DCD019D9AF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66B26-E01C-43FC-A612-366FA320B3EA}" srcId="{B39CD650-C2C5-40DE-9865-40387E926ED8}" destId="{C3E14EBD-1153-499D-B652-C1737E70FBB8}" srcOrd="1" destOrd="0" parTransId="{94D797F1-FA51-48B0-B730-25474D7BD57B}" sibTransId="{CD807D4E-EB92-444A-B350-BDDA419949BE}"/>
    <dgm:cxn modelId="{9ED66F16-19E8-4355-8803-B7B26ADAC463}" type="presOf" srcId="{B442F313-9875-4B84-9E95-1E303EBC709D}" destId="{96B98DAD-FF76-49F3-91B7-28A7759407C3}" srcOrd="0" destOrd="0" presId="urn:microsoft.com/office/officeart/2005/8/layout/hList6"/>
    <dgm:cxn modelId="{5916A72C-BB0D-40A3-9FE9-6C58F42DC305}" type="presOf" srcId="{B39CD650-C2C5-40DE-9865-40387E926ED8}" destId="{BF4DAFD9-B119-4D22-BE94-19F66C1DCFAE}" srcOrd="0" destOrd="0" presId="urn:microsoft.com/office/officeart/2005/8/layout/hList6"/>
    <dgm:cxn modelId="{DFCCD4EC-EA3A-4A65-A3B5-E930314484BF}" srcId="{B39CD650-C2C5-40DE-9865-40387E926ED8}" destId="{6392B75E-D5FF-47F8-BE26-601E09F189E2}" srcOrd="0" destOrd="0" parTransId="{707AAEBD-FDB9-4698-BF54-3287D04854D8}" sibTransId="{5902D96B-DCEE-487F-BAB5-5B84B26BDAED}"/>
    <dgm:cxn modelId="{8E7C708D-5AE7-4DF2-A7B2-93D699DC87A2}" type="presOf" srcId="{6392B75E-D5FF-47F8-BE26-601E09F189E2}" destId="{48D3098B-A51A-48B1-A1AF-AF41481E2F7D}" srcOrd="0" destOrd="0" presId="urn:microsoft.com/office/officeart/2005/8/layout/hList6"/>
    <dgm:cxn modelId="{58788767-07D0-490D-BA47-5DAF7887D88B}" type="presOf" srcId="{C3E14EBD-1153-499D-B652-C1737E70FBB8}" destId="{66EF678D-0EE1-475C-A613-98C0C09A2BC6}" srcOrd="0" destOrd="0" presId="urn:microsoft.com/office/officeart/2005/8/layout/hList6"/>
    <dgm:cxn modelId="{990021A2-A363-4DE2-8081-062ED0985903}" srcId="{B39CD650-C2C5-40DE-9865-40387E926ED8}" destId="{B442F313-9875-4B84-9E95-1E303EBC709D}" srcOrd="2" destOrd="0" parTransId="{65C802B5-1F4C-4FA4-9BE3-AAC8BD1B252C}" sibTransId="{3863942C-15AF-4E20-8960-280513AB377A}"/>
    <dgm:cxn modelId="{A95CB48D-3D59-4812-8C79-00FF61415A1E}" type="presOf" srcId="{A108491F-452F-412D-AE01-DCD019D9AF43}" destId="{194809AE-BB1E-443F-9E40-2FEF3BFB9107}" srcOrd="0" destOrd="0" presId="urn:microsoft.com/office/officeart/2005/8/layout/hList6"/>
    <dgm:cxn modelId="{486073CF-C388-4F09-85CB-2064DDA16953}" srcId="{B39CD650-C2C5-40DE-9865-40387E926ED8}" destId="{A108491F-452F-412D-AE01-DCD019D9AF43}" srcOrd="3" destOrd="0" parTransId="{31EE884D-A44E-46A8-94B9-D1F0D2C8A8C2}" sibTransId="{ADB42B41-6737-4336-9463-4DC9DF1B6737}"/>
    <dgm:cxn modelId="{A887FAA6-E34E-4746-819A-3F41740CD8C7}" type="presParOf" srcId="{BF4DAFD9-B119-4D22-BE94-19F66C1DCFAE}" destId="{48D3098B-A51A-48B1-A1AF-AF41481E2F7D}" srcOrd="0" destOrd="0" presId="urn:microsoft.com/office/officeart/2005/8/layout/hList6"/>
    <dgm:cxn modelId="{1120D600-E52F-48E7-A9D1-3661493E1356}" type="presParOf" srcId="{BF4DAFD9-B119-4D22-BE94-19F66C1DCFAE}" destId="{8EE251CB-E2A5-4424-8F30-48931CA5FC13}" srcOrd="1" destOrd="0" presId="urn:microsoft.com/office/officeart/2005/8/layout/hList6"/>
    <dgm:cxn modelId="{DA41C1CD-4D26-4A3D-8913-BADB2A5FCD7C}" type="presParOf" srcId="{BF4DAFD9-B119-4D22-BE94-19F66C1DCFAE}" destId="{66EF678D-0EE1-475C-A613-98C0C09A2BC6}" srcOrd="2" destOrd="0" presId="urn:microsoft.com/office/officeart/2005/8/layout/hList6"/>
    <dgm:cxn modelId="{8C417FAF-86B2-44AA-9221-CAD30F4A8462}" type="presParOf" srcId="{BF4DAFD9-B119-4D22-BE94-19F66C1DCFAE}" destId="{E61E5B4D-BFCA-4D79-AA95-5C45A1044B6B}" srcOrd="3" destOrd="0" presId="urn:microsoft.com/office/officeart/2005/8/layout/hList6"/>
    <dgm:cxn modelId="{A9D68F64-D200-4B3B-B317-53774462B29C}" type="presParOf" srcId="{BF4DAFD9-B119-4D22-BE94-19F66C1DCFAE}" destId="{96B98DAD-FF76-49F3-91B7-28A7759407C3}" srcOrd="4" destOrd="0" presId="urn:microsoft.com/office/officeart/2005/8/layout/hList6"/>
    <dgm:cxn modelId="{C167E92C-D5E1-4522-965A-2F5DECF20323}" type="presParOf" srcId="{BF4DAFD9-B119-4D22-BE94-19F66C1DCFAE}" destId="{9C24819C-5CB5-4E05-8121-18037776E9D1}" srcOrd="5" destOrd="0" presId="urn:microsoft.com/office/officeart/2005/8/layout/hList6"/>
    <dgm:cxn modelId="{D4FD904A-6CE9-487B-B5E3-3DF5CD72BFC8}" type="presParOf" srcId="{BF4DAFD9-B119-4D22-BE94-19F66C1DCFAE}" destId="{194809AE-BB1E-443F-9E40-2FEF3BFB910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CD650-C2C5-40DE-9865-40387E926ED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92B75E-D5FF-47F8-BE26-601E09F189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 для проведения утренних гимнастик, физкультурных минуток</a:t>
          </a:r>
          <a:endParaRPr lang="ru-RU" sz="20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AAEBD-FDB9-4698-BF54-3287D04854D8}" type="parTrans" cxnId="{DFCCD4EC-EA3A-4A65-A3B5-E930314484BF}">
      <dgm:prSet/>
      <dgm:spPr/>
      <dgm:t>
        <a:bodyPr/>
        <a:lstStyle/>
        <a:p>
          <a:endParaRPr lang="ru-RU"/>
        </a:p>
      </dgm:t>
    </dgm:pt>
    <dgm:pt modelId="{5902D96B-DCEE-487F-BAB5-5B84B26BDAED}" type="sibTrans" cxnId="{DFCCD4EC-EA3A-4A65-A3B5-E930314484BF}">
      <dgm:prSet/>
      <dgm:spPr/>
      <dgm:t>
        <a:bodyPr/>
        <a:lstStyle/>
        <a:p>
          <a:endParaRPr lang="ru-RU"/>
        </a:p>
      </dgm:t>
    </dgm:pt>
    <dgm:pt modelId="{561E22E1-601C-4C2C-8A96-F900FF295D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для вводной части физкультурного занятия; 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для выполнения основных движений на занятии; 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игры с музыкальным сопровождением для заключительной части занятия (подвижные игры), музыка для релаксации</a:t>
          </a:r>
        </a:p>
      </dgm:t>
    </dgm:pt>
    <dgm:pt modelId="{CB81DF41-88E9-4233-BCB4-F34B77113141}" type="parTrans" cxnId="{E5EA6CF5-439C-444E-8ECC-5FE41E61C091}">
      <dgm:prSet/>
      <dgm:spPr/>
      <dgm:t>
        <a:bodyPr/>
        <a:lstStyle/>
        <a:p>
          <a:endParaRPr lang="ru-RU"/>
        </a:p>
      </dgm:t>
    </dgm:pt>
    <dgm:pt modelId="{FAC71332-91C3-4016-8647-F0C64331E515}" type="sibTrans" cxnId="{E5EA6CF5-439C-444E-8ECC-5FE41E61C091}">
      <dgm:prSet/>
      <dgm:spPr/>
      <dgm:t>
        <a:bodyPr/>
        <a:lstStyle/>
        <a:p>
          <a:endParaRPr lang="ru-RU"/>
        </a:p>
      </dgm:t>
    </dgm:pt>
    <dgm:pt modelId="{0817F46B-D01B-4D75-BD95-2081CA1DF11A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народов мира                    - для ознакомления с музыкой и культурой разных народов, для использования в народных играх</a:t>
          </a:r>
        </a:p>
      </dgm:t>
    </dgm:pt>
    <dgm:pt modelId="{56396470-9A3A-4D4D-8609-060DD23333F0}" type="parTrans" cxnId="{F7AA7E65-5194-4326-917A-2BD1C16E2A6E}">
      <dgm:prSet/>
      <dgm:spPr/>
      <dgm:t>
        <a:bodyPr/>
        <a:lstStyle/>
        <a:p>
          <a:endParaRPr lang="ru-RU"/>
        </a:p>
      </dgm:t>
    </dgm:pt>
    <dgm:pt modelId="{C24BCEE7-D3B0-4CBB-AD20-440016F90522}" type="sibTrans" cxnId="{F7AA7E65-5194-4326-917A-2BD1C16E2A6E}">
      <dgm:prSet/>
      <dgm:spPr/>
      <dgm:t>
        <a:bodyPr/>
        <a:lstStyle/>
        <a:p>
          <a:endParaRPr lang="ru-RU"/>
        </a:p>
      </dgm:t>
    </dgm:pt>
    <dgm:pt modelId="{122E8747-DDC5-4573-BA21-95639AF2CE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Музыка для эстафет, спортивных развлечений, досугов и праздников</a:t>
          </a:r>
        </a:p>
      </dgm:t>
    </dgm:pt>
    <dgm:pt modelId="{A1EC5722-9E6B-4AA7-9067-38C00DC5AD9B}" type="parTrans" cxnId="{AF40FE3E-FEC3-4FD4-80AC-FAFC849FDF63}">
      <dgm:prSet/>
      <dgm:spPr/>
      <dgm:t>
        <a:bodyPr/>
        <a:lstStyle/>
        <a:p>
          <a:endParaRPr lang="ru-RU"/>
        </a:p>
      </dgm:t>
    </dgm:pt>
    <dgm:pt modelId="{FC08892C-806B-4E20-850A-AF7689FDCBAA}" type="sibTrans" cxnId="{AF40FE3E-FEC3-4FD4-80AC-FAFC849FDF63}">
      <dgm:prSet/>
      <dgm:spPr/>
      <dgm:t>
        <a:bodyPr/>
        <a:lstStyle/>
        <a:p>
          <a:endParaRPr lang="ru-RU"/>
        </a:p>
      </dgm:t>
    </dgm:pt>
    <dgm:pt modelId="{B07A4059-95F4-4304-A14B-70D832C4FB99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Коллекция звуков живой  и неживой природы</a:t>
          </a:r>
        </a:p>
      </dgm:t>
    </dgm:pt>
    <dgm:pt modelId="{62B613BD-71CD-4EB1-9950-2F114ABCF082}" type="parTrans" cxnId="{1BA8E28F-4F76-4DD6-AC7D-A557757FCB30}">
      <dgm:prSet/>
      <dgm:spPr/>
      <dgm:t>
        <a:bodyPr/>
        <a:lstStyle/>
        <a:p>
          <a:endParaRPr lang="ru-RU"/>
        </a:p>
      </dgm:t>
    </dgm:pt>
    <dgm:pt modelId="{F513BB3B-DF2D-4FBB-AD6B-3A3E6C73A8B2}" type="sibTrans" cxnId="{1BA8E28F-4F76-4DD6-AC7D-A557757FCB30}">
      <dgm:prSet/>
      <dgm:spPr/>
      <dgm:t>
        <a:bodyPr/>
        <a:lstStyle/>
        <a:p>
          <a:endParaRPr lang="ru-RU"/>
        </a:p>
      </dgm:t>
    </dgm:pt>
    <dgm:pt modelId="{BF4DAFD9-B119-4D22-BE94-19F66C1DCFAE}" type="pres">
      <dgm:prSet presAssocID="{B39CD650-C2C5-40DE-9865-40387E926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3098B-A51A-48B1-A1AF-AF41481E2F7D}" type="pres">
      <dgm:prSet presAssocID="{6392B75E-D5FF-47F8-BE26-601E09F189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251CB-E2A5-4424-8F30-48931CA5FC13}" type="pres">
      <dgm:prSet presAssocID="{5902D96B-DCEE-487F-BAB5-5B84B26BDAED}" presName="sibTrans" presStyleCnt="0"/>
      <dgm:spPr/>
    </dgm:pt>
    <dgm:pt modelId="{CA2E5592-3D6E-4E4B-8552-22E1EF384D8A}" type="pres">
      <dgm:prSet presAssocID="{561E22E1-601C-4C2C-8A96-F900FF295D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83AB8-D858-468F-85BD-109FDE0709B5}" type="pres">
      <dgm:prSet presAssocID="{FAC71332-91C3-4016-8647-F0C64331E515}" presName="sibTrans" presStyleCnt="0"/>
      <dgm:spPr/>
    </dgm:pt>
    <dgm:pt modelId="{A0D9FA7E-4DC0-47E4-A716-DFA3E712213B}" type="pres">
      <dgm:prSet presAssocID="{122E8747-DDC5-4573-BA21-95639AF2CE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63D5B-0DAA-48E8-BA9A-C9FC0B7A52C3}" type="pres">
      <dgm:prSet presAssocID="{FC08892C-806B-4E20-850A-AF7689FDCBAA}" presName="sibTrans" presStyleCnt="0"/>
      <dgm:spPr/>
    </dgm:pt>
    <dgm:pt modelId="{F3C3AFE7-5238-4293-9610-313DE6FB8178}" type="pres">
      <dgm:prSet presAssocID="{0817F46B-D01B-4D75-BD95-2081CA1DF1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CA89-9DE1-4C6A-814F-4565283E973E}" type="pres">
      <dgm:prSet presAssocID="{C24BCEE7-D3B0-4CBB-AD20-440016F90522}" presName="sibTrans" presStyleCnt="0"/>
      <dgm:spPr/>
    </dgm:pt>
    <dgm:pt modelId="{8294FE93-001A-4A4E-8D0E-2BAF7F9F6BAB}" type="pres">
      <dgm:prSet presAssocID="{B07A4059-95F4-4304-A14B-70D832C4FB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0FE3E-FEC3-4FD4-80AC-FAFC849FDF63}" srcId="{B39CD650-C2C5-40DE-9865-40387E926ED8}" destId="{122E8747-DDC5-4573-BA21-95639AF2CE58}" srcOrd="2" destOrd="0" parTransId="{A1EC5722-9E6B-4AA7-9067-38C00DC5AD9B}" sibTransId="{FC08892C-806B-4E20-850A-AF7689FDCBAA}"/>
    <dgm:cxn modelId="{DFCCD4EC-EA3A-4A65-A3B5-E930314484BF}" srcId="{B39CD650-C2C5-40DE-9865-40387E926ED8}" destId="{6392B75E-D5FF-47F8-BE26-601E09F189E2}" srcOrd="0" destOrd="0" parTransId="{707AAEBD-FDB9-4698-BF54-3287D04854D8}" sibTransId="{5902D96B-DCEE-487F-BAB5-5B84B26BDAED}"/>
    <dgm:cxn modelId="{6DFD5DE7-CC5F-485D-99F1-957CBDB5A177}" type="presOf" srcId="{B39CD650-C2C5-40DE-9865-40387E926ED8}" destId="{BF4DAFD9-B119-4D22-BE94-19F66C1DCFAE}" srcOrd="0" destOrd="0" presId="urn:microsoft.com/office/officeart/2005/8/layout/hList6"/>
    <dgm:cxn modelId="{F7AA7E65-5194-4326-917A-2BD1C16E2A6E}" srcId="{B39CD650-C2C5-40DE-9865-40387E926ED8}" destId="{0817F46B-D01B-4D75-BD95-2081CA1DF11A}" srcOrd="3" destOrd="0" parTransId="{56396470-9A3A-4D4D-8609-060DD23333F0}" sibTransId="{C24BCEE7-D3B0-4CBB-AD20-440016F90522}"/>
    <dgm:cxn modelId="{1BA8E28F-4F76-4DD6-AC7D-A557757FCB30}" srcId="{B39CD650-C2C5-40DE-9865-40387E926ED8}" destId="{B07A4059-95F4-4304-A14B-70D832C4FB99}" srcOrd="4" destOrd="0" parTransId="{62B613BD-71CD-4EB1-9950-2F114ABCF082}" sibTransId="{F513BB3B-DF2D-4FBB-AD6B-3A3E6C73A8B2}"/>
    <dgm:cxn modelId="{A1968F8A-2D15-4341-950B-28E9A43AF13A}" type="presOf" srcId="{561E22E1-601C-4C2C-8A96-F900FF295D09}" destId="{CA2E5592-3D6E-4E4B-8552-22E1EF384D8A}" srcOrd="0" destOrd="0" presId="urn:microsoft.com/office/officeart/2005/8/layout/hList6"/>
    <dgm:cxn modelId="{9EB646EC-D9BD-42A3-8D52-4F030437CD80}" type="presOf" srcId="{122E8747-DDC5-4573-BA21-95639AF2CE58}" destId="{A0D9FA7E-4DC0-47E4-A716-DFA3E712213B}" srcOrd="0" destOrd="0" presId="urn:microsoft.com/office/officeart/2005/8/layout/hList6"/>
    <dgm:cxn modelId="{8EAF5526-02CC-40D2-BC52-AD78A7ACD4B2}" type="presOf" srcId="{B07A4059-95F4-4304-A14B-70D832C4FB99}" destId="{8294FE93-001A-4A4E-8D0E-2BAF7F9F6BAB}" srcOrd="0" destOrd="0" presId="urn:microsoft.com/office/officeart/2005/8/layout/hList6"/>
    <dgm:cxn modelId="{CD1BD7E9-E03C-4496-98BA-4FE0EF3D3BC2}" type="presOf" srcId="{6392B75E-D5FF-47F8-BE26-601E09F189E2}" destId="{48D3098B-A51A-48B1-A1AF-AF41481E2F7D}" srcOrd="0" destOrd="0" presId="urn:microsoft.com/office/officeart/2005/8/layout/hList6"/>
    <dgm:cxn modelId="{E5EA6CF5-439C-444E-8ECC-5FE41E61C091}" srcId="{B39CD650-C2C5-40DE-9865-40387E926ED8}" destId="{561E22E1-601C-4C2C-8A96-F900FF295D09}" srcOrd="1" destOrd="0" parTransId="{CB81DF41-88E9-4233-BCB4-F34B77113141}" sibTransId="{FAC71332-91C3-4016-8647-F0C64331E515}"/>
    <dgm:cxn modelId="{6DB305F9-889C-4F4A-B1D9-22C41C5C708B}" type="presOf" srcId="{0817F46B-D01B-4D75-BD95-2081CA1DF11A}" destId="{F3C3AFE7-5238-4293-9610-313DE6FB8178}" srcOrd="0" destOrd="0" presId="urn:microsoft.com/office/officeart/2005/8/layout/hList6"/>
    <dgm:cxn modelId="{E64C07E5-CC0A-484A-9B8B-3E39BF1D1935}" type="presParOf" srcId="{BF4DAFD9-B119-4D22-BE94-19F66C1DCFAE}" destId="{48D3098B-A51A-48B1-A1AF-AF41481E2F7D}" srcOrd="0" destOrd="0" presId="urn:microsoft.com/office/officeart/2005/8/layout/hList6"/>
    <dgm:cxn modelId="{4D74FA40-E796-4E1D-9401-8B9FE341FF44}" type="presParOf" srcId="{BF4DAFD9-B119-4D22-BE94-19F66C1DCFAE}" destId="{8EE251CB-E2A5-4424-8F30-48931CA5FC13}" srcOrd="1" destOrd="0" presId="urn:microsoft.com/office/officeart/2005/8/layout/hList6"/>
    <dgm:cxn modelId="{F90E79DD-6978-4105-BD78-4D1961B9BDDF}" type="presParOf" srcId="{BF4DAFD9-B119-4D22-BE94-19F66C1DCFAE}" destId="{CA2E5592-3D6E-4E4B-8552-22E1EF384D8A}" srcOrd="2" destOrd="0" presId="urn:microsoft.com/office/officeart/2005/8/layout/hList6"/>
    <dgm:cxn modelId="{571B07FA-8CF3-4120-8436-682BB162A3C3}" type="presParOf" srcId="{BF4DAFD9-B119-4D22-BE94-19F66C1DCFAE}" destId="{98583AB8-D858-468F-85BD-109FDE0709B5}" srcOrd="3" destOrd="0" presId="urn:microsoft.com/office/officeart/2005/8/layout/hList6"/>
    <dgm:cxn modelId="{73693D9B-6680-437A-A042-8B51F493D482}" type="presParOf" srcId="{BF4DAFD9-B119-4D22-BE94-19F66C1DCFAE}" destId="{A0D9FA7E-4DC0-47E4-A716-DFA3E712213B}" srcOrd="4" destOrd="0" presId="urn:microsoft.com/office/officeart/2005/8/layout/hList6"/>
    <dgm:cxn modelId="{1646AC0F-E1F1-42C7-ADB0-9CA1FE57AFC4}" type="presParOf" srcId="{BF4DAFD9-B119-4D22-BE94-19F66C1DCFAE}" destId="{C3763D5B-0DAA-48E8-BA9A-C9FC0B7A52C3}" srcOrd="5" destOrd="0" presId="urn:microsoft.com/office/officeart/2005/8/layout/hList6"/>
    <dgm:cxn modelId="{7296D299-B55B-4003-95BA-0E6124F72A66}" type="presParOf" srcId="{BF4DAFD9-B119-4D22-BE94-19F66C1DCFAE}" destId="{F3C3AFE7-5238-4293-9610-313DE6FB8178}" srcOrd="6" destOrd="0" presId="urn:microsoft.com/office/officeart/2005/8/layout/hList6"/>
    <dgm:cxn modelId="{E851ED93-AADB-4A4B-AAC1-E20B962EF67C}" type="presParOf" srcId="{BF4DAFD9-B119-4D22-BE94-19F66C1DCFAE}" destId="{B277CA89-9DE1-4C6A-814F-4565283E973E}" srcOrd="7" destOrd="0" presId="urn:microsoft.com/office/officeart/2005/8/layout/hList6"/>
    <dgm:cxn modelId="{D82FD8E4-482A-4855-89B6-538A790BD84F}" type="presParOf" srcId="{BF4DAFD9-B119-4D22-BE94-19F66C1DCFAE}" destId="{8294FE93-001A-4A4E-8D0E-2BAF7F9F6BA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D9E6DD-7BB7-4F01-9A24-C7E54703C713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DE886D-014C-4098-89E5-9145D8C36DAE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имеют представления о людях разных профессий (военный, тренер,  и др.) об предметах, объектах и др. связанных с их проф. деятельностью. В процессе спортивных игр, соревнований выполняют взятую на себя роль и соответствующие действия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608CF-A502-4C34-844C-73C6EDDC7ADD}" type="parTrans" cxnId="{51133E22-14B6-4C98-8D42-BE0708BDB740}">
      <dgm:prSet/>
      <dgm:spPr/>
      <dgm:t>
        <a:bodyPr/>
        <a:lstStyle/>
        <a:p>
          <a:endParaRPr lang="ru-RU"/>
        </a:p>
      </dgm:t>
    </dgm:pt>
    <dgm:pt modelId="{258CD2A4-1878-4DCD-BABD-4D34ECA6D4B8}" type="sibTrans" cxnId="{51133E22-14B6-4C98-8D42-BE0708BDB740}">
      <dgm:prSet/>
      <dgm:spPr/>
      <dgm:t>
        <a:bodyPr/>
        <a:lstStyle/>
        <a:p>
          <a:endParaRPr lang="ru-RU"/>
        </a:p>
      </dgm:t>
    </dgm:pt>
    <dgm:pt modelId="{987885FA-E900-48ED-BB7A-5B917A2D601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знают о многообразии животного мира на физкультурных занятиях имитируют их способ передвижения </a:t>
          </a:r>
          <a:endParaRPr lang="ru-RU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7E42B-7AF5-454E-8B30-BD4E81E7C1A2}" type="parTrans" cxnId="{AD8E384B-4720-44C4-831C-F77BACE1E8EB}">
      <dgm:prSet/>
      <dgm:spPr/>
      <dgm:t>
        <a:bodyPr/>
        <a:lstStyle/>
        <a:p>
          <a:endParaRPr lang="ru-RU"/>
        </a:p>
      </dgm:t>
    </dgm:pt>
    <dgm:pt modelId="{2D053829-CB32-4BE1-A970-9A1AF95F048B}" type="sibTrans" cxnId="{AD8E384B-4720-44C4-831C-F77BACE1E8EB}">
      <dgm:prSet/>
      <dgm:spPr/>
      <dgm:t>
        <a:bodyPr/>
        <a:lstStyle/>
        <a:p>
          <a:endParaRPr lang="ru-RU"/>
        </a:p>
      </dgm:t>
    </dgm:pt>
    <dgm:pt modelId="{C6F7A82E-3BDF-4227-935A-EA922C756B4A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классифицируют виды спорта и соответствии с временем года  играют в спортивные игры</a:t>
          </a:r>
          <a:r>
            <a: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47703-AA94-4289-ADB4-2B37271B52D9}" type="parTrans" cxnId="{6ECEBA17-8D6A-444F-95D2-B08047F55C02}">
      <dgm:prSet/>
      <dgm:spPr/>
      <dgm:t>
        <a:bodyPr/>
        <a:lstStyle/>
        <a:p>
          <a:endParaRPr lang="ru-RU"/>
        </a:p>
      </dgm:t>
    </dgm:pt>
    <dgm:pt modelId="{65866C71-ABB5-417B-84E2-A18337933AD3}" type="sibTrans" cxnId="{6ECEBA17-8D6A-444F-95D2-B08047F55C02}">
      <dgm:prSet/>
      <dgm:spPr/>
      <dgm:t>
        <a:bodyPr/>
        <a:lstStyle/>
        <a:p>
          <a:endParaRPr lang="ru-RU"/>
        </a:p>
      </dgm:t>
    </dgm:pt>
    <dgm:pt modelId="{AACC3472-0881-410F-840D-8ACE4F40E788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используют спортивный инвентарь по назначению и могут изготовить самостоятельно нетрадиционный игровой атрибут (игра «</a:t>
          </a:r>
          <a:r>
            <a:rPr lang="ru-RU" sz="1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Ловишки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из пластиковой бутылки  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т.д.)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73441-1BFB-4E24-BB91-0D44B58F164A}" type="parTrans" cxnId="{257A1FDA-56E8-49AB-A16D-B5BF351BE7B8}">
      <dgm:prSet/>
      <dgm:spPr/>
      <dgm:t>
        <a:bodyPr/>
        <a:lstStyle/>
        <a:p>
          <a:endParaRPr lang="ru-RU"/>
        </a:p>
      </dgm:t>
    </dgm:pt>
    <dgm:pt modelId="{C938C334-0A0C-42FD-9E20-B64F9A7E9086}" type="sibTrans" cxnId="{257A1FDA-56E8-49AB-A16D-B5BF351BE7B8}">
      <dgm:prSet/>
      <dgm:spPr/>
      <dgm:t>
        <a:bodyPr/>
        <a:lstStyle/>
        <a:p>
          <a:endParaRPr lang="ru-RU"/>
        </a:p>
      </dgm:t>
    </dgm:pt>
    <dgm:pt modelId="{2715EB8F-A5D1-4F27-99FC-873C79A30C2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имеют представления о многообразии народов мира через знакомство с национальным костюмом, подвижными играми и национальной музыкой и т.д</a:t>
          </a:r>
          <a:r>
            <a: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24212-609C-468C-BDDF-21F48DD1499F}" type="parTrans" cxnId="{CB1A5A58-E821-4F2E-8891-20CBED7A8F4C}">
      <dgm:prSet/>
      <dgm:spPr/>
      <dgm:t>
        <a:bodyPr/>
        <a:lstStyle/>
        <a:p>
          <a:endParaRPr lang="ru-RU"/>
        </a:p>
      </dgm:t>
    </dgm:pt>
    <dgm:pt modelId="{5046F8B7-3D1B-4632-99FD-0765EFF48EA1}" type="sibTrans" cxnId="{CB1A5A58-E821-4F2E-8891-20CBED7A8F4C}">
      <dgm:prSet/>
      <dgm:spPr/>
      <dgm:t>
        <a:bodyPr/>
        <a:lstStyle/>
        <a:p>
          <a:endParaRPr lang="ru-RU"/>
        </a:p>
      </dgm:t>
    </dgm:pt>
    <dgm:pt modelId="{4CD8722A-5977-4F2B-B463-B9666657B069}" type="pres">
      <dgm:prSet presAssocID="{6AD9E6DD-7BB7-4F01-9A24-C7E54703C7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66F83-C796-44D4-9B01-DD35071C5809}" type="pres">
      <dgm:prSet presAssocID="{A5DE886D-014C-4098-89E5-9145D8C36DAE}" presName="node" presStyleLbl="node1" presStyleIdx="0" presStyleCnt="5" custLinFactX="-34894" custLinFactNeighborX="-100000" custLinFactNeighborY="-10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2D13-BFCA-4667-93C3-A5C3811F999C}" type="pres">
      <dgm:prSet presAssocID="{258CD2A4-1878-4DCD-BABD-4D34ECA6D4B8}" presName="sibTrans" presStyleCnt="0"/>
      <dgm:spPr/>
    </dgm:pt>
    <dgm:pt modelId="{5F464CC1-4F43-4127-856B-9D192F07D237}" type="pres">
      <dgm:prSet presAssocID="{2715EB8F-A5D1-4F27-99FC-873C79A30C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A8E6-2845-438B-8F56-73C242D469B7}" type="pres">
      <dgm:prSet presAssocID="{5046F8B7-3D1B-4632-99FD-0765EFF48EA1}" presName="sibTrans" presStyleCnt="0"/>
      <dgm:spPr/>
    </dgm:pt>
    <dgm:pt modelId="{C88CEEC5-3957-4E92-9F20-00EDC9498642}" type="pres">
      <dgm:prSet presAssocID="{987885FA-E900-48ED-BB7A-5B917A2D60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C499-755C-405D-BEE1-84C1BC6DC09C}" type="pres">
      <dgm:prSet presAssocID="{2D053829-CB32-4BE1-A970-9A1AF95F048B}" presName="sibTrans" presStyleCnt="0"/>
      <dgm:spPr/>
    </dgm:pt>
    <dgm:pt modelId="{2F65BD14-D257-4E1F-8AEC-835ECA92A470}" type="pres">
      <dgm:prSet presAssocID="{C6F7A82E-3BDF-4227-935A-EA922C756B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91403-E52D-4820-9EC7-B7F1ABCECEA8}" type="pres">
      <dgm:prSet presAssocID="{65866C71-ABB5-417B-84E2-A18337933AD3}" presName="sibTrans" presStyleCnt="0"/>
      <dgm:spPr/>
    </dgm:pt>
    <dgm:pt modelId="{7BA66A1F-A48E-4A89-B4F4-35362DC68DAF}" type="pres">
      <dgm:prSet presAssocID="{AACC3472-0881-410F-840D-8ACE4F40E7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A1FDA-56E8-49AB-A16D-B5BF351BE7B8}" srcId="{6AD9E6DD-7BB7-4F01-9A24-C7E54703C713}" destId="{AACC3472-0881-410F-840D-8ACE4F40E788}" srcOrd="4" destOrd="0" parTransId="{FF673441-1BFB-4E24-BB91-0D44B58F164A}" sibTransId="{C938C334-0A0C-42FD-9E20-B64F9A7E9086}"/>
    <dgm:cxn modelId="{AD8E384B-4720-44C4-831C-F77BACE1E8EB}" srcId="{6AD9E6DD-7BB7-4F01-9A24-C7E54703C713}" destId="{987885FA-E900-48ED-BB7A-5B917A2D6013}" srcOrd="2" destOrd="0" parTransId="{B187E42B-7AF5-454E-8B30-BD4E81E7C1A2}" sibTransId="{2D053829-CB32-4BE1-A970-9A1AF95F048B}"/>
    <dgm:cxn modelId="{D484981D-D3CD-4CDA-AB9E-5D1FCBE49094}" type="presOf" srcId="{C6F7A82E-3BDF-4227-935A-EA922C756B4A}" destId="{2F65BD14-D257-4E1F-8AEC-835ECA92A470}" srcOrd="0" destOrd="0" presId="urn:microsoft.com/office/officeart/2005/8/layout/hList6"/>
    <dgm:cxn modelId="{CB1A5A58-E821-4F2E-8891-20CBED7A8F4C}" srcId="{6AD9E6DD-7BB7-4F01-9A24-C7E54703C713}" destId="{2715EB8F-A5D1-4F27-99FC-873C79A30C25}" srcOrd="1" destOrd="0" parTransId="{B7E24212-609C-468C-BDDF-21F48DD1499F}" sibTransId="{5046F8B7-3D1B-4632-99FD-0765EFF48EA1}"/>
    <dgm:cxn modelId="{6ECEBA17-8D6A-444F-95D2-B08047F55C02}" srcId="{6AD9E6DD-7BB7-4F01-9A24-C7E54703C713}" destId="{C6F7A82E-3BDF-4227-935A-EA922C756B4A}" srcOrd="3" destOrd="0" parTransId="{41E47703-AA94-4289-ADB4-2B37271B52D9}" sibTransId="{65866C71-ABB5-417B-84E2-A18337933AD3}"/>
    <dgm:cxn modelId="{51133E22-14B6-4C98-8D42-BE0708BDB740}" srcId="{6AD9E6DD-7BB7-4F01-9A24-C7E54703C713}" destId="{A5DE886D-014C-4098-89E5-9145D8C36DAE}" srcOrd="0" destOrd="0" parTransId="{6EA608CF-A502-4C34-844C-73C6EDDC7ADD}" sibTransId="{258CD2A4-1878-4DCD-BABD-4D34ECA6D4B8}"/>
    <dgm:cxn modelId="{D9011F3C-2817-48B8-9944-1A9760620B38}" type="presOf" srcId="{2715EB8F-A5D1-4F27-99FC-873C79A30C25}" destId="{5F464CC1-4F43-4127-856B-9D192F07D237}" srcOrd="0" destOrd="0" presId="urn:microsoft.com/office/officeart/2005/8/layout/hList6"/>
    <dgm:cxn modelId="{9B4D1233-DF84-4780-8D2B-61D2F3B3B444}" type="presOf" srcId="{A5DE886D-014C-4098-89E5-9145D8C36DAE}" destId="{20166F83-C796-44D4-9B01-DD35071C5809}" srcOrd="0" destOrd="0" presId="urn:microsoft.com/office/officeart/2005/8/layout/hList6"/>
    <dgm:cxn modelId="{80F5679D-16F8-44BB-BFB6-4B4333F64DC1}" type="presOf" srcId="{AACC3472-0881-410F-840D-8ACE4F40E788}" destId="{7BA66A1F-A48E-4A89-B4F4-35362DC68DAF}" srcOrd="0" destOrd="0" presId="urn:microsoft.com/office/officeart/2005/8/layout/hList6"/>
    <dgm:cxn modelId="{F7023D6B-EEED-4A81-8468-851A498E0747}" type="presOf" srcId="{987885FA-E900-48ED-BB7A-5B917A2D6013}" destId="{C88CEEC5-3957-4E92-9F20-00EDC9498642}" srcOrd="0" destOrd="0" presId="urn:microsoft.com/office/officeart/2005/8/layout/hList6"/>
    <dgm:cxn modelId="{43AF0711-B752-4824-8408-577F6DD6F625}" type="presOf" srcId="{6AD9E6DD-7BB7-4F01-9A24-C7E54703C713}" destId="{4CD8722A-5977-4F2B-B463-B9666657B069}" srcOrd="0" destOrd="0" presId="urn:microsoft.com/office/officeart/2005/8/layout/hList6"/>
    <dgm:cxn modelId="{E6ECF0E3-DED6-47A6-864F-671F89C3FB3D}" type="presParOf" srcId="{4CD8722A-5977-4F2B-B463-B9666657B069}" destId="{20166F83-C796-44D4-9B01-DD35071C5809}" srcOrd="0" destOrd="0" presId="urn:microsoft.com/office/officeart/2005/8/layout/hList6"/>
    <dgm:cxn modelId="{5DF28CA6-B548-47C7-91EF-4DE078F8F38D}" type="presParOf" srcId="{4CD8722A-5977-4F2B-B463-B9666657B069}" destId="{71B12D13-BFCA-4667-93C3-A5C3811F999C}" srcOrd="1" destOrd="0" presId="urn:microsoft.com/office/officeart/2005/8/layout/hList6"/>
    <dgm:cxn modelId="{F64713BD-234F-475B-B4A1-598E00EC0BCE}" type="presParOf" srcId="{4CD8722A-5977-4F2B-B463-B9666657B069}" destId="{5F464CC1-4F43-4127-856B-9D192F07D237}" srcOrd="2" destOrd="0" presId="urn:microsoft.com/office/officeart/2005/8/layout/hList6"/>
    <dgm:cxn modelId="{4604E815-94A9-4EDF-A303-88AD70BF428D}" type="presParOf" srcId="{4CD8722A-5977-4F2B-B463-B9666657B069}" destId="{C914A8E6-2845-438B-8F56-73C242D469B7}" srcOrd="3" destOrd="0" presId="urn:microsoft.com/office/officeart/2005/8/layout/hList6"/>
    <dgm:cxn modelId="{55068F2E-1F7B-4D3A-924C-F066D5891A89}" type="presParOf" srcId="{4CD8722A-5977-4F2B-B463-B9666657B069}" destId="{C88CEEC5-3957-4E92-9F20-00EDC9498642}" srcOrd="4" destOrd="0" presId="urn:microsoft.com/office/officeart/2005/8/layout/hList6"/>
    <dgm:cxn modelId="{6F97592E-D193-4EAA-ACE0-B63818847FFC}" type="presParOf" srcId="{4CD8722A-5977-4F2B-B463-B9666657B069}" destId="{800DC499-755C-405D-BEE1-84C1BC6DC09C}" srcOrd="5" destOrd="0" presId="urn:microsoft.com/office/officeart/2005/8/layout/hList6"/>
    <dgm:cxn modelId="{1C18A404-15B0-4525-B4C9-F4AA5BE4CED6}" type="presParOf" srcId="{4CD8722A-5977-4F2B-B463-B9666657B069}" destId="{2F65BD14-D257-4E1F-8AEC-835ECA92A470}" srcOrd="6" destOrd="0" presId="urn:microsoft.com/office/officeart/2005/8/layout/hList6"/>
    <dgm:cxn modelId="{95B20835-2E56-48B8-B7E2-B8E68EF84792}" type="presParOf" srcId="{4CD8722A-5977-4F2B-B463-B9666657B069}" destId="{E8391403-E52D-4820-9EC7-B7F1ABCECEA8}" srcOrd="7" destOrd="0" presId="urn:microsoft.com/office/officeart/2005/8/layout/hList6"/>
    <dgm:cxn modelId="{6C9D711A-A5CE-4A84-AD2F-05EF45766CE6}" type="presParOf" srcId="{4CD8722A-5977-4F2B-B463-B9666657B069}" destId="{7BA66A1F-A48E-4A89-B4F4-35362DC68DA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773AC4-31BF-482A-92F6-4AAD57D5498C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3790EA-6EE1-413B-872B-E2EEBAC00BE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Каждый месяц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завершается совместным досугом с сверстниками или родителями, где полученные знания и навыки демонстрируются детьми и закрепляются в играх и соревнованиях. </a:t>
          </a:r>
        </a:p>
        <a:p>
          <a:endParaRPr lang="ru-RU" sz="1400" dirty="0"/>
        </a:p>
      </dgm:t>
    </dgm:pt>
    <dgm:pt modelId="{8C95F538-777C-4400-B42D-FC5F5D53125D}" type="parTrans" cxnId="{762A1D23-A7AE-4681-B4CA-93F7C73AF717}">
      <dgm:prSet/>
      <dgm:spPr/>
      <dgm:t>
        <a:bodyPr/>
        <a:lstStyle/>
        <a:p>
          <a:endParaRPr lang="ru-RU"/>
        </a:p>
      </dgm:t>
    </dgm:pt>
    <dgm:pt modelId="{E24C3D98-752A-4130-A7BB-3DE8201DED87}" type="sibTrans" cxnId="{762A1D23-A7AE-4681-B4CA-93F7C73AF717}">
      <dgm:prSet/>
      <dgm:spPr/>
      <dgm:t>
        <a:bodyPr/>
        <a:lstStyle/>
        <a:p>
          <a:endParaRPr lang="ru-RU"/>
        </a:p>
      </dgm:t>
    </dgm:pt>
    <dgm:pt modelId="{8E300B70-A5B6-477C-A700-67ED1C3FC651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детском саду среди детей старшего дошкольного возраста сформированы спортивные команды по игре в футбол -</a:t>
          </a:r>
          <a:r>
            <a: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2 раза в год</a:t>
          </a:r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базе детского сада проводятся футбольные матчи, на которых присутствуют родители воспитанников.</a:t>
          </a:r>
        </a:p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Родители выступают в роли жюри матча.</a:t>
          </a:r>
        </a:p>
      </dgm:t>
    </dgm:pt>
    <dgm:pt modelId="{244E7B76-659A-4B80-B0D8-634564239766}" type="parTrans" cxnId="{14104A95-4DB3-4033-992D-53733A25CB33}">
      <dgm:prSet/>
      <dgm:spPr/>
      <dgm:t>
        <a:bodyPr/>
        <a:lstStyle/>
        <a:p>
          <a:endParaRPr lang="ru-RU"/>
        </a:p>
      </dgm:t>
    </dgm:pt>
    <dgm:pt modelId="{F96BBEC9-A2B6-4A50-892C-C1734A37E91F}" type="sibTrans" cxnId="{14104A95-4DB3-4033-992D-53733A25CB33}">
      <dgm:prSet/>
      <dgm:spPr/>
      <dgm:t>
        <a:bodyPr/>
        <a:lstStyle/>
        <a:p>
          <a:endParaRPr lang="ru-RU"/>
        </a:p>
      </dgm:t>
    </dgm:pt>
    <dgm:pt modelId="{A01D9075-6B29-4868-8B62-045F700200A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легко адаптируются к школе. Обладают хорошей выносливостью и работоспособностью.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Отзывы учителей начальной школы (МОУ СОШ №24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) говорят о хорошей физической подготовленности наших выпускников, которые демонстрируют по мимо спортивных достижений знание ЗОЖ. 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DA0864-D6C8-4134-9DE1-8181706454C7}" type="parTrans" cxnId="{197DD1E8-0079-4AC5-BBA7-AA3756BD61EB}">
      <dgm:prSet/>
      <dgm:spPr/>
      <dgm:t>
        <a:bodyPr/>
        <a:lstStyle/>
        <a:p>
          <a:endParaRPr lang="ru-RU"/>
        </a:p>
      </dgm:t>
    </dgm:pt>
    <dgm:pt modelId="{D2BF13A8-9019-4DED-ADC1-56B7FF49BC7B}" type="sibTrans" cxnId="{197DD1E8-0079-4AC5-BBA7-AA3756BD61EB}">
      <dgm:prSet/>
      <dgm:spPr/>
      <dgm:t>
        <a:bodyPr/>
        <a:lstStyle/>
        <a:p>
          <a:endParaRPr lang="ru-RU"/>
        </a:p>
      </dgm:t>
    </dgm:pt>
    <dgm:pt modelId="{1E295E8D-C03D-463F-A07B-000CB832983F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Воспитанники посещают городские спортивные секции, </a:t>
          </a:r>
        </a:p>
        <a:p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2018г. -18% </a:t>
          </a:r>
        </a:p>
        <a:p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2020г. -27%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 общего количества. Имеют хорошие спортивные достижения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C9EE039-2A3B-43E6-A198-531EBAAB4075}" type="parTrans" cxnId="{10021473-1E4E-4227-80F4-F59C78288B8B}">
      <dgm:prSet/>
      <dgm:spPr/>
      <dgm:t>
        <a:bodyPr/>
        <a:lstStyle/>
        <a:p>
          <a:endParaRPr lang="ru-RU"/>
        </a:p>
      </dgm:t>
    </dgm:pt>
    <dgm:pt modelId="{0A8B545F-7517-48BE-B031-38F8D9C05D29}" type="sibTrans" cxnId="{10021473-1E4E-4227-80F4-F59C78288B8B}">
      <dgm:prSet/>
      <dgm:spPr/>
      <dgm:t>
        <a:bodyPr/>
        <a:lstStyle/>
        <a:p>
          <a:endParaRPr lang="ru-RU"/>
        </a:p>
      </dgm:t>
    </dgm:pt>
    <dgm:pt modelId="{7BFA57D5-BE36-40B8-A635-49115D2F430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Воспитанники демонстрируют знание народных подвижных игр, игр разных национальностей в дворовых сообществах микрорайона, обучают им своих сверстников</a:t>
          </a:r>
        </a:p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- отзывы родителей воспитанников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4F58A-FF8E-4368-B409-2936CB2295A0}" type="parTrans" cxnId="{677DA5CA-A205-4275-811E-E34589C8DE81}">
      <dgm:prSet/>
      <dgm:spPr/>
      <dgm:t>
        <a:bodyPr/>
        <a:lstStyle/>
        <a:p>
          <a:endParaRPr lang="ru-RU"/>
        </a:p>
      </dgm:t>
    </dgm:pt>
    <dgm:pt modelId="{0A8E87C1-960F-4B8F-8573-C64555606635}" type="sibTrans" cxnId="{677DA5CA-A205-4275-811E-E34589C8DE81}">
      <dgm:prSet/>
      <dgm:spPr/>
      <dgm:t>
        <a:bodyPr/>
        <a:lstStyle/>
        <a:p>
          <a:endParaRPr lang="ru-RU"/>
        </a:p>
      </dgm:t>
    </dgm:pt>
    <dgm:pt modelId="{66235D6C-9C4F-42D6-8BDA-743A7685010C}" type="pres">
      <dgm:prSet presAssocID="{20773AC4-31BF-482A-92F6-4AAD57D54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BB9AC-4F72-4CC0-960B-3F969459F146}" type="pres">
      <dgm:prSet presAssocID="{273790EA-6EE1-413B-872B-E2EEBAC00B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60E86-06E3-4701-8C7B-FACEDD7CEAD7}" type="pres">
      <dgm:prSet presAssocID="{E24C3D98-752A-4130-A7BB-3DE8201DED87}" presName="sibTrans" presStyleCnt="0"/>
      <dgm:spPr/>
    </dgm:pt>
    <dgm:pt modelId="{7AA49E76-6623-4057-B7C5-2DBF08479129}" type="pres">
      <dgm:prSet presAssocID="{8E300B70-A5B6-477C-A700-67ED1C3FC6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3FAB-FC57-4633-850F-36125EFFF5E7}" type="pres">
      <dgm:prSet presAssocID="{F96BBEC9-A2B6-4A50-892C-C1734A37E91F}" presName="sibTrans" presStyleCnt="0"/>
      <dgm:spPr/>
    </dgm:pt>
    <dgm:pt modelId="{60E90AB7-311B-425C-AB2B-F5FF0A4725A4}" type="pres">
      <dgm:prSet presAssocID="{1E295E8D-C03D-463F-A07B-000CB83298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144EE-893E-41D9-B5B8-6C7A620747D4}" type="pres">
      <dgm:prSet presAssocID="{0A8B545F-7517-48BE-B031-38F8D9C05D29}" presName="sibTrans" presStyleCnt="0"/>
      <dgm:spPr/>
    </dgm:pt>
    <dgm:pt modelId="{1C287DC9-9BE4-49FE-87E2-B22348F6BFD8}" type="pres">
      <dgm:prSet presAssocID="{A01D9075-6B29-4868-8B62-045F700200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E8E08-DB0E-461F-80D1-7A4A55E0E843}" type="pres">
      <dgm:prSet presAssocID="{D2BF13A8-9019-4DED-ADC1-56B7FF49BC7B}" presName="sibTrans" presStyleCnt="0"/>
      <dgm:spPr/>
    </dgm:pt>
    <dgm:pt modelId="{9829600C-DFE4-4C04-83B3-035FF7E99F91}" type="pres">
      <dgm:prSet presAssocID="{7BFA57D5-BE36-40B8-A635-49115D2F43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393D5-C354-4379-9AA3-79A3B32BCAAE}" type="presOf" srcId="{7BFA57D5-BE36-40B8-A635-49115D2F430C}" destId="{9829600C-DFE4-4C04-83B3-035FF7E99F91}" srcOrd="0" destOrd="0" presId="urn:microsoft.com/office/officeart/2005/8/layout/hList6"/>
    <dgm:cxn modelId="{116BA296-D554-4022-A29C-126637F7A798}" type="presOf" srcId="{8E300B70-A5B6-477C-A700-67ED1C3FC651}" destId="{7AA49E76-6623-4057-B7C5-2DBF08479129}" srcOrd="0" destOrd="0" presId="urn:microsoft.com/office/officeart/2005/8/layout/hList6"/>
    <dgm:cxn modelId="{9243CADE-8EE6-463D-9C6C-2C6923E15897}" type="presOf" srcId="{A01D9075-6B29-4868-8B62-045F700200AF}" destId="{1C287DC9-9BE4-49FE-87E2-B22348F6BFD8}" srcOrd="0" destOrd="0" presId="urn:microsoft.com/office/officeart/2005/8/layout/hList6"/>
    <dgm:cxn modelId="{10021473-1E4E-4227-80F4-F59C78288B8B}" srcId="{20773AC4-31BF-482A-92F6-4AAD57D5498C}" destId="{1E295E8D-C03D-463F-A07B-000CB832983F}" srcOrd="2" destOrd="0" parTransId="{1C9EE039-2A3B-43E6-A198-531EBAAB4075}" sibTransId="{0A8B545F-7517-48BE-B031-38F8D9C05D29}"/>
    <dgm:cxn modelId="{AFA17281-DCD6-4C1C-AF72-07C9C447C257}" type="presOf" srcId="{273790EA-6EE1-413B-872B-E2EEBAC00BE3}" destId="{7DABB9AC-4F72-4CC0-960B-3F969459F146}" srcOrd="0" destOrd="0" presId="urn:microsoft.com/office/officeart/2005/8/layout/hList6"/>
    <dgm:cxn modelId="{677DA5CA-A205-4275-811E-E34589C8DE81}" srcId="{20773AC4-31BF-482A-92F6-4AAD57D5498C}" destId="{7BFA57D5-BE36-40B8-A635-49115D2F430C}" srcOrd="4" destOrd="0" parTransId="{DE94F58A-FF8E-4368-B409-2936CB2295A0}" sibTransId="{0A8E87C1-960F-4B8F-8573-C64555606635}"/>
    <dgm:cxn modelId="{E3B17633-08DF-4CFE-90CC-8BF6D8CBF7B1}" type="presOf" srcId="{20773AC4-31BF-482A-92F6-4AAD57D5498C}" destId="{66235D6C-9C4F-42D6-8BDA-743A7685010C}" srcOrd="0" destOrd="0" presId="urn:microsoft.com/office/officeart/2005/8/layout/hList6"/>
    <dgm:cxn modelId="{762A1D23-A7AE-4681-B4CA-93F7C73AF717}" srcId="{20773AC4-31BF-482A-92F6-4AAD57D5498C}" destId="{273790EA-6EE1-413B-872B-E2EEBAC00BE3}" srcOrd="0" destOrd="0" parTransId="{8C95F538-777C-4400-B42D-FC5F5D53125D}" sibTransId="{E24C3D98-752A-4130-A7BB-3DE8201DED87}"/>
    <dgm:cxn modelId="{919F1D33-74DB-4581-B621-CB9220E43AA7}" type="presOf" srcId="{1E295E8D-C03D-463F-A07B-000CB832983F}" destId="{60E90AB7-311B-425C-AB2B-F5FF0A4725A4}" srcOrd="0" destOrd="0" presId="urn:microsoft.com/office/officeart/2005/8/layout/hList6"/>
    <dgm:cxn modelId="{14104A95-4DB3-4033-992D-53733A25CB33}" srcId="{20773AC4-31BF-482A-92F6-4AAD57D5498C}" destId="{8E300B70-A5B6-477C-A700-67ED1C3FC651}" srcOrd="1" destOrd="0" parTransId="{244E7B76-659A-4B80-B0D8-634564239766}" sibTransId="{F96BBEC9-A2B6-4A50-892C-C1734A37E91F}"/>
    <dgm:cxn modelId="{197DD1E8-0079-4AC5-BBA7-AA3756BD61EB}" srcId="{20773AC4-31BF-482A-92F6-4AAD57D5498C}" destId="{A01D9075-6B29-4868-8B62-045F700200AF}" srcOrd="3" destOrd="0" parTransId="{8CDA0864-D6C8-4134-9DE1-8181706454C7}" sibTransId="{D2BF13A8-9019-4DED-ADC1-56B7FF49BC7B}"/>
    <dgm:cxn modelId="{4E6808B0-0470-44AD-9F50-F95B345544AD}" type="presParOf" srcId="{66235D6C-9C4F-42D6-8BDA-743A7685010C}" destId="{7DABB9AC-4F72-4CC0-960B-3F969459F146}" srcOrd="0" destOrd="0" presId="urn:microsoft.com/office/officeart/2005/8/layout/hList6"/>
    <dgm:cxn modelId="{D746821C-3CA2-4529-989C-F2E5FAF70F11}" type="presParOf" srcId="{66235D6C-9C4F-42D6-8BDA-743A7685010C}" destId="{B3060E86-06E3-4701-8C7B-FACEDD7CEAD7}" srcOrd="1" destOrd="0" presId="urn:microsoft.com/office/officeart/2005/8/layout/hList6"/>
    <dgm:cxn modelId="{4D76667D-94BA-4D1A-B124-E973883F0F2F}" type="presParOf" srcId="{66235D6C-9C4F-42D6-8BDA-743A7685010C}" destId="{7AA49E76-6623-4057-B7C5-2DBF08479129}" srcOrd="2" destOrd="0" presId="urn:microsoft.com/office/officeart/2005/8/layout/hList6"/>
    <dgm:cxn modelId="{28DC5E9C-15D3-4D65-B858-0EADB98EF339}" type="presParOf" srcId="{66235D6C-9C4F-42D6-8BDA-743A7685010C}" destId="{38C13FAB-FC57-4633-850F-36125EFFF5E7}" srcOrd="3" destOrd="0" presId="urn:microsoft.com/office/officeart/2005/8/layout/hList6"/>
    <dgm:cxn modelId="{A8EA3DCD-3138-468D-8820-055D6EC80C5A}" type="presParOf" srcId="{66235D6C-9C4F-42D6-8BDA-743A7685010C}" destId="{60E90AB7-311B-425C-AB2B-F5FF0A4725A4}" srcOrd="4" destOrd="0" presId="urn:microsoft.com/office/officeart/2005/8/layout/hList6"/>
    <dgm:cxn modelId="{CC9EF0CC-061A-4CD1-B90D-9268C504D805}" type="presParOf" srcId="{66235D6C-9C4F-42D6-8BDA-743A7685010C}" destId="{92F144EE-893E-41D9-B5B8-6C7A620747D4}" srcOrd="5" destOrd="0" presId="urn:microsoft.com/office/officeart/2005/8/layout/hList6"/>
    <dgm:cxn modelId="{60E0EA80-3BA2-4DFD-B44B-E0A0DD7C95F8}" type="presParOf" srcId="{66235D6C-9C4F-42D6-8BDA-743A7685010C}" destId="{1C287DC9-9BE4-49FE-87E2-B22348F6BFD8}" srcOrd="6" destOrd="0" presId="urn:microsoft.com/office/officeart/2005/8/layout/hList6"/>
    <dgm:cxn modelId="{7FF8AC45-3A39-4798-BF19-E15A293040B1}" type="presParOf" srcId="{66235D6C-9C4F-42D6-8BDA-743A7685010C}" destId="{730E8E08-DB0E-461F-80D1-7A4A55E0E843}" srcOrd="7" destOrd="0" presId="urn:microsoft.com/office/officeart/2005/8/layout/hList6"/>
    <dgm:cxn modelId="{D8AC02B2-7C1D-4457-AEAC-C52041D05251}" type="presParOf" srcId="{66235D6C-9C4F-42D6-8BDA-743A7685010C}" destId="{9829600C-DFE4-4C04-83B3-035FF7E99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D53D3-B96C-471F-99FB-1B1D68F9E9E4}">
      <dsp:nvSpPr>
        <dsp:cNvPr id="0" name=""/>
        <dsp:cNvSpPr/>
      </dsp:nvSpPr>
      <dsp:spPr>
        <a:xfrm rot="16200000">
          <a:off x="-1096754" y="1098889"/>
          <a:ext cx="4293096" cy="209531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Наглядно-демонстрационный материал (виды спорта и др.);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Банк мультимедийных презентаций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 часть НОД для мотивации на предстоящую деятельность,                                в совместной деятельности в ходе режимных моментов в соответствии с тематикой недели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раз в неделю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136" y="858618"/>
        <a:ext cx="2095316" cy="2575858"/>
      </dsp:txXfrm>
    </dsp:sp>
    <dsp:sp modelId="{66EF678D-0EE1-475C-A613-98C0C09A2BC6}">
      <dsp:nvSpPr>
        <dsp:cNvPr id="0" name=""/>
        <dsp:cNvSpPr/>
      </dsp:nvSpPr>
      <dsp:spPr>
        <a:xfrm rot="16200000">
          <a:off x="1118452" y="1098889"/>
          <a:ext cx="4293096" cy="209531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Картотеки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карточек с заданием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карточек по основным видам движения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для индивидуальной работы с детьми                в течение учебного года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217342" y="858618"/>
        <a:ext cx="2095316" cy="2575858"/>
      </dsp:txXfrm>
    </dsp:sp>
    <dsp:sp modelId="{96B98DAD-FF76-49F3-91B7-28A7759407C3}">
      <dsp:nvSpPr>
        <dsp:cNvPr id="0" name=""/>
        <dsp:cNvSpPr/>
      </dsp:nvSpPr>
      <dsp:spPr>
        <a:xfrm rot="16200000">
          <a:off x="3408176" y="1098889"/>
          <a:ext cx="4293096" cy="209531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Подборка видеороликов, мультфильмов с целью знакомства с видами спорта, ЗОЖ и др.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для совместного просмотра и обсуждения увиденного                             </a:t>
          </a:r>
          <a:r>
            <a:rPr lang="ru-RU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совместной деятельности в ходе режимных моментов в соответствии с тематикой недели</a:t>
          </a:r>
          <a:endParaRPr lang="ru-RU" sz="15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507066" y="858618"/>
        <a:ext cx="2095316" cy="2575858"/>
      </dsp:txXfrm>
    </dsp:sp>
    <dsp:sp modelId="{B3D93FD3-9569-4B6E-B68C-E5AB1DEC3172}">
      <dsp:nvSpPr>
        <dsp:cNvPr id="0" name=""/>
        <dsp:cNvSpPr/>
      </dsp:nvSpPr>
      <dsp:spPr>
        <a:xfrm rot="16200000">
          <a:off x="5660642" y="1098889"/>
          <a:ext cx="4293096" cy="209531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Картотеки: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-подвижных игр (казачьих, народных        и др.)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-дидактических игр о спорте, ЗОЖ                                 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5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физминуток</a:t>
          </a:r>
          <a:endParaRPr lang="ru-RU" sz="15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часть НОД, в совместной деятельности в ходе режимных моментов в соответствии с тематикой недели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759532" y="858618"/>
        <a:ext cx="2095316" cy="257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098B-A51A-48B1-A1AF-AF41481E2F7D}">
      <dsp:nvSpPr>
        <dsp:cNvPr id="0" name=""/>
        <dsp:cNvSpPr/>
      </dsp:nvSpPr>
      <dsp:spPr>
        <a:xfrm rot="16200000">
          <a:off x="-963277" y="965426"/>
          <a:ext cx="4039514" cy="21086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Скалодром</a:t>
          </a:r>
          <a:r>
            <a:rPr lang="ru-RU" sz="1600" b="1" kern="1200" dirty="0" smtClean="0">
              <a:solidFill>
                <a:srgbClr val="002060"/>
              </a:solidFill>
            </a:rPr>
            <a:t> служит экраном для </a:t>
          </a:r>
          <a:r>
            <a:rPr lang="ru-RU" sz="1600" b="1" kern="1200" dirty="0" smtClean="0">
              <a:solidFill>
                <a:srgbClr val="C00000"/>
              </a:solidFill>
            </a:rPr>
            <a:t>проецирования;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- оформление спортивного зала к проведению занятия тематики недели, праздников и др.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- мультимедийных презентаций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- мультимедийных гимнастик</a:t>
          </a:r>
          <a:endParaRPr lang="ru-RU" sz="1600" b="1" kern="1200" dirty="0">
            <a:solidFill>
              <a:srgbClr val="002060"/>
            </a:solidFill>
          </a:endParaRPr>
        </a:p>
      </dsp:txBody>
      <dsp:txXfrm rot="5400000">
        <a:off x="2150" y="807902"/>
        <a:ext cx="2108660" cy="2423708"/>
      </dsp:txXfrm>
    </dsp:sp>
    <dsp:sp modelId="{66EF678D-0EE1-475C-A613-98C0C09A2BC6}">
      <dsp:nvSpPr>
        <dsp:cNvPr id="0" name=""/>
        <dsp:cNvSpPr/>
      </dsp:nvSpPr>
      <dsp:spPr>
        <a:xfrm rot="16200000">
          <a:off x="1303532" y="965426"/>
          <a:ext cx="4039514" cy="210866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Скалодром</a:t>
          </a:r>
          <a:r>
            <a:rPr lang="ru-RU" sz="1800" b="1" kern="1200" dirty="0" smtClean="0">
              <a:solidFill>
                <a:srgbClr val="002060"/>
              </a:solidFill>
            </a:rPr>
            <a:t> используется  для проведения утренних гимнастик, на физкультурных занятиях для развития основного вида движения – лазание -</a:t>
          </a:r>
          <a:r>
            <a:rPr lang="ru-RU" sz="1800" b="1" kern="1200" dirty="0" smtClean="0">
              <a:solidFill>
                <a:srgbClr val="C00000"/>
              </a:solidFill>
            </a:rPr>
            <a:t>еженедельно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2268959" y="807902"/>
        <a:ext cx="2108660" cy="2423708"/>
      </dsp:txXfrm>
    </dsp:sp>
    <dsp:sp modelId="{96B98DAD-FF76-49F3-91B7-28A7759407C3}">
      <dsp:nvSpPr>
        <dsp:cNvPr id="0" name=""/>
        <dsp:cNvSpPr/>
      </dsp:nvSpPr>
      <dsp:spPr>
        <a:xfrm rot="16200000">
          <a:off x="3570342" y="965426"/>
          <a:ext cx="4039514" cy="210866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Скалодром</a:t>
          </a:r>
          <a:r>
            <a:rPr lang="ru-RU" sz="1800" b="1" kern="1200" dirty="0" smtClean="0"/>
            <a:t> используется на праздниках, досугах и др. в командных соревнованиях с детьми и родителями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- 1 раз в месяц</a:t>
          </a:r>
          <a:endParaRPr lang="ru-RU" sz="1800" b="1" kern="1200" dirty="0">
            <a:solidFill>
              <a:srgbClr val="FFFF00"/>
            </a:solidFill>
          </a:endParaRPr>
        </a:p>
      </dsp:txBody>
      <dsp:txXfrm rot="5400000">
        <a:off x="4535769" y="807902"/>
        <a:ext cx="2108660" cy="2423708"/>
      </dsp:txXfrm>
    </dsp:sp>
    <dsp:sp modelId="{194809AE-BB1E-443F-9E40-2FEF3BFB9107}">
      <dsp:nvSpPr>
        <dsp:cNvPr id="0" name=""/>
        <dsp:cNvSpPr/>
      </dsp:nvSpPr>
      <dsp:spPr>
        <a:xfrm rot="16200000">
          <a:off x="5837152" y="965426"/>
          <a:ext cx="4039514" cy="210866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Организована спортивная секция по скалолазанию «Покорители вершин»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(для детей старшего дошкольного возраста (5-7 лет))  -</a:t>
          </a:r>
          <a:r>
            <a:rPr lang="ru-RU" sz="1700" b="1" kern="1200" dirty="0" smtClean="0">
              <a:solidFill>
                <a:srgbClr val="C00000"/>
              </a:solidFill>
            </a:rPr>
            <a:t>1 раз в неделю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6802579" y="807902"/>
        <a:ext cx="2108660" cy="242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098B-A51A-48B1-A1AF-AF41481E2F7D}">
      <dsp:nvSpPr>
        <dsp:cNvPr id="0" name=""/>
        <dsp:cNvSpPr/>
      </dsp:nvSpPr>
      <dsp:spPr>
        <a:xfrm rot="16200000">
          <a:off x="-1306372" y="1311160"/>
          <a:ext cx="4302285" cy="167996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 для проведения утренних гимнастик, физкультурных минуток</a:t>
          </a:r>
          <a:endParaRPr lang="ru-RU" sz="20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788" y="860457"/>
        <a:ext cx="1679964" cy="2581371"/>
      </dsp:txXfrm>
    </dsp:sp>
    <dsp:sp modelId="{CA2E5592-3D6E-4E4B-8552-22E1EF384D8A}">
      <dsp:nvSpPr>
        <dsp:cNvPr id="0" name=""/>
        <dsp:cNvSpPr/>
      </dsp:nvSpPr>
      <dsp:spPr>
        <a:xfrm rot="16200000">
          <a:off x="499589" y="1311160"/>
          <a:ext cx="4302285" cy="167996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для вводной части физкультурного занятия;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для выполнения основных движений на занятии;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игры с музыкальным сопровождением для заключительной части занятия (подвижные игры), музыка для релаксации</a:t>
          </a:r>
        </a:p>
      </dsp:txBody>
      <dsp:txXfrm rot="5400000">
        <a:off x="1810749" y="860457"/>
        <a:ext cx="1679964" cy="2581371"/>
      </dsp:txXfrm>
    </dsp:sp>
    <dsp:sp modelId="{A0D9FA7E-4DC0-47E4-A716-DFA3E712213B}">
      <dsp:nvSpPr>
        <dsp:cNvPr id="0" name=""/>
        <dsp:cNvSpPr/>
      </dsp:nvSpPr>
      <dsp:spPr>
        <a:xfrm rot="16200000">
          <a:off x="2305552" y="1311160"/>
          <a:ext cx="4302285" cy="167996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Музыка для эстафет, спортивных развлечений, досугов и праздников</a:t>
          </a:r>
        </a:p>
      </dsp:txBody>
      <dsp:txXfrm rot="5400000">
        <a:off x="3616712" y="860457"/>
        <a:ext cx="1679964" cy="2581371"/>
      </dsp:txXfrm>
    </dsp:sp>
    <dsp:sp modelId="{F3C3AFE7-5238-4293-9610-313DE6FB8178}">
      <dsp:nvSpPr>
        <dsp:cNvPr id="0" name=""/>
        <dsp:cNvSpPr/>
      </dsp:nvSpPr>
      <dsp:spPr>
        <a:xfrm rot="16200000">
          <a:off x="4111514" y="1311160"/>
          <a:ext cx="4302285" cy="167996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Музыка народов мира                    - для ознакомления с музыкой и культурой разных народов, для использования в народных играх</a:t>
          </a:r>
        </a:p>
      </dsp:txBody>
      <dsp:txXfrm rot="5400000">
        <a:off x="5422674" y="860457"/>
        <a:ext cx="1679964" cy="2581371"/>
      </dsp:txXfrm>
    </dsp:sp>
    <dsp:sp modelId="{8294FE93-001A-4A4E-8D0E-2BAF7F9F6BAB}">
      <dsp:nvSpPr>
        <dsp:cNvPr id="0" name=""/>
        <dsp:cNvSpPr/>
      </dsp:nvSpPr>
      <dsp:spPr>
        <a:xfrm rot="16200000">
          <a:off x="5917476" y="1311160"/>
          <a:ext cx="4302285" cy="1679964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Коллекция звуков живой  и неживой природы</a:t>
          </a:r>
        </a:p>
      </dsp:txBody>
      <dsp:txXfrm rot="5400000">
        <a:off x="7228636" y="860457"/>
        <a:ext cx="1679964" cy="2581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66F83-C796-44D4-9B01-DD35071C5809}">
      <dsp:nvSpPr>
        <dsp:cNvPr id="0" name=""/>
        <dsp:cNvSpPr/>
      </dsp:nvSpPr>
      <dsp:spPr>
        <a:xfrm rot="16200000">
          <a:off x="-1908422" y="1908422"/>
          <a:ext cx="5472606" cy="165576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имеют представления о людях разных профессий (военный, тренер,  и др.) об предметах, объектах и др. связанных с их проф. деятельностью. В процессе спортивных игр, соревнований выполняют взятую на себя роль и соответствующие действия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1094521"/>
        <a:ext cx="1655762" cy="3283564"/>
      </dsp:txXfrm>
    </dsp:sp>
    <dsp:sp modelId="{5F464CC1-4F43-4127-856B-9D192F07D237}">
      <dsp:nvSpPr>
        <dsp:cNvPr id="0" name=""/>
        <dsp:cNvSpPr/>
      </dsp:nvSpPr>
      <dsp:spPr>
        <a:xfrm rot="16200000">
          <a:off x="-123759" y="1908422"/>
          <a:ext cx="5472606" cy="1655762"/>
        </a:xfrm>
        <a:prstGeom prst="flowChartManualOperation">
          <a:avLst/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имеют представления о многообразии народов мира через знакомство с национальным костюмом, подвижными играми и национальной музыкой и т.д</a:t>
          </a: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84663" y="1094521"/>
        <a:ext cx="1655762" cy="3283564"/>
      </dsp:txXfrm>
    </dsp:sp>
    <dsp:sp modelId="{C88CEEC5-3957-4E92-9F20-00EDC9498642}">
      <dsp:nvSpPr>
        <dsp:cNvPr id="0" name=""/>
        <dsp:cNvSpPr/>
      </dsp:nvSpPr>
      <dsp:spPr>
        <a:xfrm rot="16200000">
          <a:off x="1656184" y="1908422"/>
          <a:ext cx="5472606" cy="1655762"/>
        </a:xfrm>
        <a:prstGeom prst="flowChartManualOperation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знают о многообразии животного мира на физкультурных занятиях имитируют их способ передвижения </a:t>
          </a:r>
          <a:endParaRPr lang="ru-RU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64606" y="1094521"/>
        <a:ext cx="1655762" cy="3283564"/>
      </dsp:txXfrm>
    </dsp:sp>
    <dsp:sp modelId="{2F65BD14-D257-4E1F-8AEC-835ECA92A470}">
      <dsp:nvSpPr>
        <dsp:cNvPr id="0" name=""/>
        <dsp:cNvSpPr/>
      </dsp:nvSpPr>
      <dsp:spPr>
        <a:xfrm rot="16200000">
          <a:off x="3436128" y="1908422"/>
          <a:ext cx="5472606" cy="1655762"/>
        </a:xfrm>
        <a:prstGeom prst="flowChartManualOperation">
          <a:avLst/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классифицируют виды спорта и соответствии с временем года  играют в спортивные игры</a:t>
          </a:r>
          <a:r>
            <a:rPr lang="ru-RU" sz="1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344550" y="1094521"/>
        <a:ext cx="1655762" cy="3283564"/>
      </dsp:txXfrm>
    </dsp:sp>
    <dsp:sp modelId="{7BA66A1F-A48E-4A89-B4F4-35362DC68DAF}">
      <dsp:nvSpPr>
        <dsp:cNvPr id="0" name=""/>
        <dsp:cNvSpPr/>
      </dsp:nvSpPr>
      <dsp:spPr>
        <a:xfrm rot="16200000">
          <a:off x="5216072" y="1908422"/>
          <a:ext cx="5472606" cy="1655762"/>
        </a:xfrm>
        <a:prstGeom prst="flowChartManualOperati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используют спортивный инвентарь по назначению и могут изготовить самостоятельно нетрадиционный игровой атрибут (игра «</a:t>
          </a:r>
          <a:r>
            <a:rPr lang="ru-RU" sz="1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Ловишки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из пластиковой бутылки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т.д.)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124494" y="1094521"/>
        <a:ext cx="1655762" cy="3283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B9AC-4F72-4CC0-960B-3F969459F146}">
      <dsp:nvSpPr>
        <dsp:cNvPr id="0" name=""/>
        <dsp:cNvSpPr/>
      </dsp:nvSpPr>
      <dsp:spPr>
        <a:xfrm rot="16200000">
          <a:off x="-2155732" y="2160450"/>
          <a:ext cx="5976664" cy="165576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Каждый месяц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завершается совместным досугом с сверстниками или родителями, где полученные знания и навыки демонстрируются детьми и закрепляются в играх и соревнованиях.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4719" y="1195332"/>
        <a:ext cx="1655762" cy="3585998"/>
      </dsp:txXfrm>
    </dsp:sp>
    <dsp:sp modelId="{7AA49E76-6623-4057-B7C5-2DBF08479129}">
      <dsp:nvSpPr>
        <dsp:cNvPr id="0" name=""/>
        <dsp:cNvSpPr/>
      </dsp:nvSpPr>
      <dsp:spPr>
        <a:xfrm rot="16200000">
          <a:off x="-375788" y="2160450"/>
          <a:ext cx="5976664" cy="165576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детском саду среди детей старшего дошкольного возраста сформированы спортивные команды по игре в футбол -</a:t>
          </a: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2 раза в год</a:t>
          </a: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базе детского сада проводятся футбольные матчи, на которых присутствуют родители воспитанников.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Родители выступают в роли жюри матча.</a:t>
          </a:r>
        </a:p>
      </dsp:txBody>
      <dsp:txXfrm rot="5400000">
        <a:off x="1784663" y="1195332"/>
        <a:ext cx="1655762" cy="3585998"/>
      </dsp:txXfrm>
    </dsp:sp>
    <dsp:sp modelId="{60E90AB7-311B-425C-AB2B-F5FF0A4725A4}">
      <dsp:nvSpPr>
        <dsp:cNvPr id="0" name=""/>
        <dsp:cNvSpPr/>
      </dsp:nvSpPr>
      <dsp:spPr>
        <a:xfrm rot="16200000">
          <a:off x="1404156" y="2160450"/>
          <a:ext cx="5976664" cy="165576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Воспитанники посещают городские спортивные секции,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2018г. -18%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2020г. -27%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 общего количества. Имеют хорошие спортивные достижения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64607" y="1195332"/>
        <a:ext cx="1655762" cy="3585998"/>
      </dsp:txXfrm>
    </dsp:sp>
    <dsp:sp modelId="{1C287DC9-9BE4-49FE-87E2-B22348F6BFD8}">
      <dsp:nvSpPr>
        <dsp:cNvPr id="0" name=""/>
        <dsp:cNvSpPr/>
      </dsp:nvSpPr>
      <dsp:spPr>
        <a:xfrm rot="16200000">
          <a:off x="3184100" y="2160450"/>
          <a:ext cx="5976664" cy="165576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Дети легко адаптируются к школе. Обладают хорошей выносливостью и работоспособностью. 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Отзывы учителей начальной школы (МОУ СОШ №24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) говорят о хорошей физической подготовленности наших выпускников, которые демонстрируют по мимо спортивных достижений знание ЗОЖ. 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344551" y="1195332"/>
        <a:ext cx="1655762" cy="3585998"/>
      </dsp:txXfrm>
    </dsp:sp>
    <dsp:sp modelId="{9829600C-DFE4-4C04-83B3-035FF7E99F91}">
      <dsp:nvSpPr>
        <dsp:cNvPr id="0" name=""/>
        <dsp:cNvSpPr/>
      </dsp:nvSpPr>
      <dsp:spPr>
        <a:xfrm rot="16200000">
          <a:off x="4964044" y="2160450"/>
          <a:ext cx="5976664" cy="165576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Воспитанники демонстрируют знание народных подвижных игр, игр разных национальностей в дворовых сообществах микрорайона, обучают им своих сверстников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- отзывы родителей воспитанников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7124495" y="1195332"/>
        <a:ext cx="1655762" cy="358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0DDC4-4628-4BBD-856F-70C9998FF7D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80EA-4907-40F8-8063-FEBBC889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1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microsoft.com/office/2007/relationships/hdphoto" Target="../media/hdphoto3.wdp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24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microsoft.com/office/2007/relationships/hdphoto" Target="../media/hdphoto7.wdp"/><Relationship Id="rId23" Type="http://schemas.microsoft.com/office/2007/relationships/hdphoto" Target="../media/hdphoto10.wdp"/><Relationship Id="rId10" Type="http://schemas.openxmlformats.org/officeDocument/2006/relationships/image" Target="../media/image21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jpeg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03075" y="4111886"/>
            <a:ext cx="439248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Чемерова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Л.В.,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 по физической культуре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                                                                                                                                   МБДОУ детского сада №9	</a:t>
            </a:r>
            <a:endParaRPr lang="ru-RU" kern="0" dirty="0">
              <a:solidFill>
                <a:sysClr val="windowText" lastClr="00000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91478" y="1628800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Развитие познавательного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интереса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     у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детей старшего дошкольного возраста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           к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физической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культуре посредством</a:t>
            </a:r>
            <a:endParaRPr lang="ru-RU" sz="2400" dirty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информационно-коммуникационных технологий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23828" y="5875388"/>
            <a:ext cx="3096344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Новочеркасск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2020-2021учебный год</a:t>
            </a:r>
          </a:p>
          <a:p>
            <a:endParaRPr lang="ru-RU" dirty="0"/>
          </a:p>
        </p:txBody>
      </p:sp>
      <p:pic>
        <p:nvPicPr>
          <p:cNvPr id="4098" name="Picture 2" descr="C:\Users\Твой ПК\Desktop\26 октября фото зал\20201026_100421_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21053" b="8277"/>
          <a:stretch/>
        </p:blipFill>
        <p:spPr bwMode="auto">
          <a:xfrm>
            <a:off x="251520" y="3827256"/>
            <a:ext cx="3456384" cy="204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3620468"/>
              </p:ext>
            </p:extLst>
          </p:nvPr>
        </p:nvGraphicFramePr>
        <p:xfrm>
          <a:off x="179512" y="620688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27057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                                                               инструктора по физической культуре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7.uihere.com/files/634/500/867/sports-equipment-istana-sport-juve-sport-ball-vector-sports-equip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57" b="48667" l="20859" r="34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26718" r="63317" b="48894"/>
          <a:stretch/>
        </p:blipFill>
        <p:spPr bwMode="auto">
          <a:xfrm>
            <a:off x="8100392" y="0"/>
            <a:ext cx="1000904" cy="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7.uihere.com/files/634/500/867/sports-equipment-istana-sport-juve-sport-ball-vector-sports-equipme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50" b="97206" l="67582" r="86401">
                        <a14:foregroundMark x1="77060" y1="81637" x2="77610" y2="81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13" t="73580" r="12108"/>
          <a:stretch/>
        </p:blipFill>
        <p:spPr bwMode="auto">
          <a:xfrm>
            <a:off x="-51900" y="1135994"/>
            <a:ext cx="1565655" cy="13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7.uihere.com/files/634/500/867/sports-equipment-istana-sport-juve-sport-ball-vector-sports-equipmen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9" b="50699" l="53022" r="71291">
                        <a14:foregroundMark x1="56731" y1="33333" x2="58929" y2="32934"/>
                        <a14:foregroundMark x1="57967" y1="37525" x2="60165" y2="35529"/>
                        <a14:foregroundMark x1="61401" y1="32735" x2="57555" y2="41118"/>
                        <a14:foregroundMark x1="68681" y1="46707" x2="69368" y2="46307"/>
                        <a14:foregroundMark x1="70192" y1="46108" x2="68132" y2="41717"/>
                        <a14:foregroundMark x1="68544" y1="46906" x2="64698" y2="45110"/>
                        <a14:foregroundMark x1="60302" y1="30938" x2="66896" y2="34132"/>
                        <a14:foregroundMark x1="65385" y1="32535" x2="62225" y2="30938"/>
                        <a14:foregroundMark x1="67995" y1="47106" x2="64286" y2="46906"/>
                        <a14:foregroundMark x1="66484" y1="48104" x2="69368" y2="47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55" t="25706" r="28862" b="49616"/>
          <a:stretch/>
        </p:blipFill>
        <p:spPr bwMode="auto">
          <a:xfrm>
            <a:off x="2195736" y="5487160"/>
            <a:ext cx="1183191" cy="11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250" b="97206" l="18544" r="35577">
                        <a14:foregroundMark x1="30907" y1="89022" x2="31044" y2="88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72501" r="64538"/>
          <a:stretch/>
        </p:blipFill>
        <p:spPr bwMode="auto">
          <a:xfrm>
            <a:off x="6065978" y="5182013"/>
            <a:ext cx="1642548" cy="17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https://c7.uihere.com/files/634/500/867/sports-equipment-istana-sport-juve-sport-ball-vector-sports-equipmen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00" b="71856" l="82280" r="99588">
                        <a14:foregroundMark x1="94231" y1="60878" x2="93956" y2="59880"/>
                        <a14:foregroundMark x1="92445" y1="60479" x2="92445" y2="60479"/>
                        <a14:foregroundMark x1="93681" y1="63074" x2="93681" y2="63074"/>
                        <a14:foregroundMark x1="90934" y1="64471" x2="90934" y2="64471"/>
                        <a14:foregroundMark x1="92445" y1="68862" x2="92445" y2="68862"/>
                        <a14:foregroundMark x1="91758" y1="68263" x2="91758" y2="68263"/>
                        <a14:foregroundMark x1="97527" y1="69461" x2="97527" y2="69461"/>
                        <a14:foregroundMark x1="95330" y1="70259" x2="95330" y2="70259"/>
                        <a14:foregroundMark x1="90522" y1="53293" x2="90797" y2="53293"/>
                        <a14:foregroundMark x1="94643" y1="58283" x2="98626" y2="67665"/>
                        <a14:foregroundMark x1="98901" y1="63872" x2="97527" y2="59880"/>
                        <a14:foregroundMark x1="96841" y1="59880" x2="96291" y2="59082"/>
                        <a14:foregroundMark x1="95879" y1="67665" x2="92445" y2="69261"/>
                        <a14:foregroundMark x1="92720" y1="70459" x2="91209" y2="68663"/>
                        <a14:foregroundMark x1="92720" y1="65868" x2="92720" y2="61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82" t="49809" b="27145"/>
          <a:stretch/>
        </p:blipFill>
        <p:spPr bwMode="auto">
          <a:xfrm>
            <a:off x="64562" y="-126415"/>
            <a:ext cx="1378978" cy="12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c7.uihere.com/files/634/500/867/sports-equipment-istana-sport-juve-sport-ball-vector-sports-equipmen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95" b="72455" l="50275" r="67033">
                        <a14:foregroundMark x1="61126" y1="55289" x2="58379" y2="56487"/>
                        <a14:backgroundMark x1="63462" y1="64471" x2="64011" y2="64471"/>
                        <a14:backgroundMark x1="65522" y1="66667" x2="66346" y2="66667"/>
                        <a14:backgroundMark x1="61813" y1="54491" x2="60989" y2="53693"/>
                        <a14:backgroundMark x1="61676" y1="55689" x2="61538" y2="5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70" t="50000" r="32723" b="25000"/>
          <a:stretch/>
        </p:blipFill>
        <p:spPr bwMode="auto">
          <a:xfrm>
            <a:off x="160948" y="2891144"/>
            <a:ext cx="1186207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thumbs.dreamstime.com/z/%D1%81%D0%BF%D0%BE%D1%80%D1%82%D1%8B-%D0%B8%D0%BA%D0%BE%D0%BD%D1%8B-%D0%BE%D0%B1%D0%BE%D1%80%D1%83%D0%B4%D0%BE%D0%B2%D0%B0%D0%BD%D0%B8%D1%8F-%D1%83%D1%81%D1%82%D0%B0%D0%BD%D0%BE%D0%B2%D0%BB%D0%B5%D0%BD%D0%BD%D1%8B%D0%B5-2061327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871" b="53525" l="42692" r="75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18536" r="23063" b="45999"/>
          <a:stretch/>
        </p:blipFill>
        <p:spPr bwMode="auto">
          <a:xfrm>
            <a:off x="8051941" y="3609987"/>
            <a:ext cx="1147398" cy="13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thumbs.dreamstime.com/z/%D1%81%D0%BF%D0%BE%D1%80%D1%82%D1%8B-%D0%B8%D0%BA%D0%BE%D0%BD%D1%8B-%D0%BE%D0%B1%D0%BE%D1%80%D1%83%D0%B4%D0%BE%D0%B2%D0%B0%D0%BD%D0%B8%D1%8F-%D1%83%D1%81%D1%82%D0%B0%D0%BD%D0%BE%D0%B2%D0%BB%D0%B5%D0%BD%D0%BD%D1%8B%D0%B5-2061327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014" b="70863" l="36308" r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14" t="50000" r="28372" b="28648"/>
          <a:stretch/>
        </p:blipFill>
        <p:spPr bwMode="auto">
          <a:xfrm>
            <a:off x="7980219" y="2348880"/>
            <a:ext cx="1241250" cy="9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im0-tub-ru.yandex.net/i?id=e6857887c54acad484c64d30f97a35e7-l&amp;n=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41" b="74167" l="54908" r="8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9" t="51124" r="12032" b="24549"/>
          <a:stretch/>
        </p:blipFill>
        <p:spPr bwMode="auto">
          <a:xfrm>
            <a:off x="3851920" y="5445224"/>
            <a:ext cx="1944216" cy="13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image.freepik.com/free-vector/summer-outdoor-activities_1284-11969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601" b="59039" l="31830" r="48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37171" r="49833" b="38531"/>
          <a:stretch/>
        </p:blipFill>
        <p:spPr bwMode="auto">
          <a:xfrm>
            <a:off x="-51900" y="3917786"/>
            <a:ext cx="1214846" cy="14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image.freepik.com/free-vector/summer-outdoor-activities_1284-11969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159" b="31165" l="53114" r="74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82" t="7533" r="22296" b="66209"/>
          <a:stretch/>
        </p:blipFill>
        <p:spPr bwMode="auto">
          <a:xfrm>
            <a:off x="7708526" y="5182013"/>
            <a:ext cx="1629085" cy="15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image.freepik.com/free-vector/summer-outdoor-activities_1284-11969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4217" b="92971" l="4313" r="20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05" r="79522"/>
          <a:stretch/>
        </p:blipFill>
        <p:spPr bwMode="auto">
          <a:xfrm rot="5400000">
            <a:off x="1935389" y="-873279"/>
            <a:ext cx="1221026" cy="21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s://im0-tub-ru.yandex.net/i?id=c4874051d9f7355f4629cc93077bebf9-l&amp;n=13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5093" b="59815" l="37738" r="63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5" t="32375" r="35451" b="39620"/>
          <a:stretch/>
        </p:blipFill>
        <p:spPr bwMode="auto">
          <a:xfrm>
            <a:off x="7988562" y="1081822"/>
            <a:ext cx="1155438" cy="11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https://im0-tub-ru.yandex.net/i?id=c4874051d9f7355f4629cc93077bebf9-l&amp;n=1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4352" b="89722" l="68068" r="99299">
                        <a14:foregroundMark x1="69770" y1="87685" x2="87187" y2="67685"/>
                        <a14:foregroundMark x1="87287" y1="67315" x2="88488" y2="6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06" t="62963" r="483" b="9845"/>
          <a:stretch/>
        </p:blipFill>
        <p:spPr bwMode="auto">
          <a:xfrm>
            <a:off x="-51900" y="4941168"/>
            <a:ext cx="2000527" cy="18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ttps://thumbs.dreamstime.com/b/%D0%BA%D0%BE%D0%BC%D0%BF-%D0%B5%D0%BA%D1%82-%D0%BF-%D0%BE%D1%81%D0%BA%D0%B8%D1%85-%D0%B7%D0%BD%D0%B0%D1%87%D0%BA%D0%BE%D0%B2-%D1%81%D0%BF%D0%BE%D1%80%D1%82%D0%B8%D0%B2%D0%BD%D0%BE%D0%B3%D0%BE-%D0%B8%D0%BD%D0%B2%D0%B5%D0%BD%D1%82%D0%B0%D1%80%D1%8F-%D1%8F-%D1%82%D1%80%D0%B5%D0%BD%D0%B8%D1%80%D0%BE%D0%B2%D0%BA%D0%B8-71052821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500" b="33125" l="8625" r="4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7" t="3833" r="57692" b="66994"/>
          <a:stretch/>
        </p:blipFill>
        <p:spPr bwMode="auto">
          <a:xfrm>
            <a:off x="3799425" y="-174014"/>
            <a:ext cx="1780687" cy="13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https://thumbs.dreamstime.com/b/%D0%BA%D0%BE%D0%BC%D0%BF-%D0%B5%D0%BA%D1%82-%D0%BF-%D0%BE%D1%81%D0%BA%D0%B8%D1%85-%D0%B7%D0%BD%D0%B0%D1%87%D0%BA%D0%BE%D0%B2-%D1%81%D0%BF%D0%BE%D1%80%D1%82%D0%B8%D0%B2%D0%BD%D0%BE%D0%B3%D0%BE-%D0%B8%D0%BD%D0%B2%D0%B5%D0%BD%D1%82%D0%B0%D1%80%D1%8F-%D1%8F-%D1%82%D1%80%D0%B5%D0%BD%D0%B8%D1%80%D0%BE%D0%B2%D0%BA%D0%B8-71052821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1500" b="95500" l="6425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52" t="70072" r="11923"/>
          <a:stretch/>
        </p:blipFill>
        <p:spPr bwMode="auto">
          <a:xfrm>
            <a:off x="6057135" y="1"/>
            <a:ext cx="159356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946" y="978883"/>
            <a:ext cx="679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успехов! До новых встреч!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G:\Фото День здоровья\Все мы любим спорт!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2"/>
          <a:stretch/>
        </p:blipFill>
        <p:spPr bwMode="auto">
          <a:xfrm rot="5400000">
            <a:off x="2690584" y="1391143"/>
            <a:ext cx="3998368" cy="419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Нормативно-правовые документы: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Закон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РФ «Об образовании в РФ»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Статья 13. Общие требования к реализации образовательных программ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П. 2.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ФГОС ДО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Раздел </a:t>
            </a:r>
            <a:r>
              <a:rPr lang="en-US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I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. Общие положения 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п. 1.4.  Основные принципы дошкольного образования: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формирования познавательных интересов и познавательных действий ребенка в различных видах деятельности;  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II. Требования к структуре основной образовательной программы дошкольного образования и ее объему.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п.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2.6.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Познавательное развитие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 предполагает развитие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интересов детей, любознательности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 познавательной мотивации; формирование познавательных 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действий…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Физическое развитие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становление ценностей здорового образа жизни, овладение его элементарными нормами и правилами..;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.2.8.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Обязательная часть ООП предполагает комплексность подхода обеспечивая развитие детей во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всех 5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заимодополняющих образовательных областях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III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. Требования к условиям реализации основной образовательной программы дошкольного образования </a:t>
            </a:r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п.3.3.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Требования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 развивающей предметно-пространственной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среде.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п.3.3.3.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Развивающая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предметно-пространственная среда должна обеспечивать: образовательное пространство которое  должно быть оснащено средствами обучения (в том числе техническими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)…</a:t>
            </a:r>
          </a:p>
          <a:p>
            <a:pPr algn="just"/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86094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76" y="-68034"/>
            <a:ext cx="9122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(ИКТ)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физкультурного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" y="181660"/>
            <a:ext cx="3186608" cy="238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59885" y="2242298"/>
            <a:ext cx="264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Интерактивное оборудование «Спортивный мяч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3024336" cy="247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74079393"/>
              </p:ext>
            </p:extLst>
          </p:nvPr>
        </p:nvGraphicFramePr>
        <p:xfrm>
          <a:off x="107505" y="2564904"/>
          <a:ext cx="8856984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15816" y="301298"/>
            <a:ext cx="354406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познавательного интереса; интеграции двигательной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познавательной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спользуется для актуализации знаний;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объяснения педагогом нового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первичного закрепления знаний;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систематизации знаний;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расширения и проверки знаний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503908"/>
            <a:ext cx="100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ноутбук</a:t>
            </a:r>
          </a:p>
        </p:txBody>
      </p:sp>
    </p:spTree>
    <p:extLst>
      <p:ext uri="{BB962C8B-B14F-4D97-AF65-F5344CB8AC3E}">
        <p14:creationId xmlns:p14="http://schemas.microsoft.com/office/powerpoint/2010/main" val="26720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014" y="35332"/>
            <a:ext cx="7604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физкультурного тематического занятия «Казачьи подвижные игры»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 старшего дошкольного возраста группы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компенсирующей направленности  (ТНР) </a:t>
            </a:r>
          </a:p>
        </p:txBody>
      </p:sp>
    </p:spTree>
    <p:extLst>
      <p:ext uri="{BB962C8B-B14F-4D97-AF65-F5344CB8AC3E}">
        <p14:creationId xmlns:p14="http://schemas.microsoft.com/office/powerpoint/2010/main" val="26319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freepng.ru/20180219/ghe/kisspng-sport-rock-climbing-clip-art-indoor-rock-climbing-vector-5a8ba6a3a91e80.7933944715191016036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1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"/>
            <a:ext cx="2771800" cy="27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каз_игры гр 5\IMG_42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b="7182"/>
          <a:stretch/>
        </p:blipFill>
        <p:spPr bwMode="auto">
          <a:xfrm>
            <a:off x="6156176" y="4521956"/>
            <a:ext cx="2854825" cy="218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Фото в зале 2 и 5 группы\IMG_36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12470" r="6007"/>
          <a:stretch/>
        </p:blipFill>
        <p:spPr bwMode="auto">
          <a:xfrm>
            <a:off x="138483" y="4521955"/>
            <a:ext cx="2921350" cy="220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1720" y="31806"/>
            <a:ext cx="7000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(ИКТ) физкультурного зала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4894817"/>
              </p:ext>
            </p:extLst>
          </p:nvPr>
        </p:nvGraphicFramePr>
        <p:xfrm>
          <a:off x="230611" y="708364"/>
          <a:ext cx="8913389" cy="403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3" y="4528788"/>
            <a:ext cx="309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оснащен интерактивными играми. Дети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игры закрепляют знания об окружающем мире: о цветах, формах, размерах предметов, оттачивают навыки быстрого счёта и целенаправленной переключаемости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6485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занятия спортивной секции по скалолазанию «Покорители вершин»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 старшего дошкольного возраста группы </a:t>
            </a: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компенсирующей направленности  (ТНР)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189" y="-267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(ИКТ)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изкультурного зала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0908" r="4327"/>
          <a:stretch/>
        </p:blipFill>
        <p:spPr>
          <a:xfrm>
            <a:off x="179512" y="476672"/>
            <a:ext cx="2664296" cy="152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52045046"/>
              </p:ext>
            </p:extLst>
          </p:nvPr>
        </p:nvGraphicFramePr>
        <p:xfrm>
          <a:off x="47760" y="2471410"/>
          <a:ext cx="8913389" cy="430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4903" y="2132856"/>
            <a:ext cx="215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Музыкальный центр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3" y="617750"/>
            <a:ext cx="5900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используется как фон для снятия монотонности от однотипных многократно повторяемых движений; как лидер задающий ритм и темп выполняемых упражнений.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сопровождение повышает интерес к выполнению упражнений,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увеличивает эмоциональность занятия, положительные эмоции вызывают стремление выполнять движение энергичнее, что усиливает их воздействие на организм.</a:t>
            </a:r>
          </a:p>
        </p:txBody>
      </p:sp>
    </p:spTree>
    <p:extLst>
      <p:ext uri="{BB962C8B-B14F-4D97-AF65-F5344CB8AC3E}">
        <p14:creationId xmlns:p14="http://schemas.microsoft.com/office/powerpoint/2010/main" val="1135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75559"/>
              </p:ext>
            </p:extLst>
          </p:nvPr>
        </p:nvGraphicFramePr>
        <p:xfrm>
          <a:off x="179512" y="1052736"/>
          <a:ext cx="8784976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2019-2020 уч. г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двигательной и познавательной деятельностей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8478" y="884424"/>
            <a:ext cx="146706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Предметное </a:t>
            </a:r>
          </a:p>
          <a:p>
            <a:r>
              <a:rPr lang="ru-RU" dirty="0" smtClean="0"/>
              <a:t>окружение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884423"/>
            <a:ext cx="30243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Природное окружение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84421"/>
            <a:ext cx="251113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Социальное окружение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8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dou4.ru/public/users/996/gymnastics-summer-camp-1024x1024_5d4d2d47f3a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2" b="98997" l="0" r="100000">
                        <a14:foregroundMark x1="79354" y1="9365" x2="81409" y2="10368"/>
                        <a14:foregroundMark x1="80724" y1="93311" x2="82387" y2="81438"/>
                        <a14:foregroundMark x1="98337" y1="92809" x2="96477" y2="82776"/>
                        <a14:foregroundMark x1="59198" y1="94482" x2="66830" y2="52676"/>
                        <a14:foregroundMark x1="75734" y1="92809" x2="70841" y2="68896"/>
                        <a14:foregroundMark x1="60665" y1="17057" x2="63112" y2="18729"/>
                        <a14:foregroundMark x1="39432" y1="49833" x2="52838" y2="77258"/>
                        <a14:foregroundMark x1="50391" y1="55017" x2="50391" y2="50334"/>
                        <a14:foregroundMark x1="48043" y1="44816" x2="45988" y2="41973"/>
                        <a14:foregroundMark x1="43053" y1="74916" x2="43053" y2="70903"/>
                        <a14:foregroundMark x1="47358" y1="74916" x2="49413" y2="74916"/>
                        <a14:foregroundMark x1="45988" y1="92475" x2="46477" y2="85786"/>
                        <a14:foregroundMark x1="55382" y1="95151" x2="53816" y2="85117"/>
                        <a14:foregroundMark x1="39628" y1="94816" x2="35519" y2="77592"/>
                        <a14:foregroundMark x1="28865" y1="94482" x2="31898" y2="80268"/>
                        <a14:foregroundMark x1="32290" y1="50334" x2="30724" y2="46656"/>
                        <a14:foregroundMark x1="65460" y1="51839" x2="55382" y2="24916"/>
                        <a14:foregroundMark x1="25147" y1="94816" x2="23777" y2="93645"/>
                        <a14:foregroundMark x1="20841" y1="88462" x2="13992" y2="74415"/>
                        <a14:foregroundMark x1="16732" y1="95151" x2="18297" y2="93645"/>
                        <a14:foregroundMark x1="13601" y1="94314" x2="11546" y2="94314"/>
                        <a14:foregroundMark x1="11546" y1="90970" x2="6262" y2="78094"/>
                        <a14:foregroundMark x1="5382" y1="69398" x2="8806" y2="77592"/>
                        <a14:foregroundMark x1="9687" y1="82274" x2="6751" y2="76421"/>
                        <a14:foregroundMark x1="9393" y1="81605" x2="10078" y2="79933"/>
                        <a14:foregroundMark x1="6458" y1="88629" x2="5088" y2="87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1131"/>
            <a:ext cx="3635896" cy="19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родителей воспитанников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культурно-досуговой деятельности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C:\Users\Твой ПК\Desktop\IMG_02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4" b="4400"/>
          <a:stretch/>
        </p:blipFill>
        <p:spPr bwMode="auto">
          <a:xfrm>
            <a:off x="3203848" y="4879640"/>
            <a:ext cx="3016234" cy="191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Твой ПК\Desktop\IMG_01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5" b="7538"/>
          <a:stretch/>
        </p:blipFill>
        <p:spPr bwMode="auto">
          <a:xfrm>
            <a:off x="4283" y="4910106"/>
            <a:ext cx="3035605" cy="194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0553" y="791379"/>
            <a:ext cx="28315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 были проведены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спортивные праздники, развлечения и досуги: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Веселые старты»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«Летняя спартакиада»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простуды не боимся»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«Казачьи подвижные игры»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Зимние забавы»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спортивная семья»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здоровья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февраля - «День защитников Отечества»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37" y="437437"/>
            <a:ext cx="59830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интерактивного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скалодрома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спортивных соревнованиях, праздниках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 у родителей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совместным мероприятиям физкультурно-оздоровительной направленности. 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Родители с удовольствием принимают участие в спортивных соревнованиях на свежем воздухе, правильно подобранное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сопровождение </a:t>
            </a:r>
            <a:r>
              <a:rPr lang="ru-RU" sz="1600" dirty="0">
                <a:solidFill>
                  <a:srgbClr val="C00000"/>
                </a:solidFill>
                <a:latin typeface="Helvetica Neue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выполнению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соревновательных заданий, поднимает эмоциональный настрой участников,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участия совместно с детьми.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3.Созданные условия на территории ДОУ для организации спортивных игр (футбол, баскетбол, волейбол) позволяют семьям воспитанников организовывать спортивные совместные игры.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 наблюдают за игрой взрослых и сами принимают участие. 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24.userapi.com/c858432/v858432430/181454/bdgVvZj5Ok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/>
          <a:stretch/>
        </p:blipFill>
        <p:spPr bwMode="auto">
          <a:xfrm>
            <a:off x="6468463" y="4861130"/>
            <a:ext cx="2583185" cy="189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975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150</cp:revision>
  <dcterms:created xsi:type="dcterms:W3CDTF">2020-10-19T16:28:40Z</dcterms:created>
  <dcterms:modified xsi:type="dcterms:W3CDTF">2020-11-02T08:29:25Z</dcterms:modified>
</cp:coreProperties>
</file>