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0" r:id="rId4"/>
    <p:sldId id="270" r:id="rId5"/>
    <p:sldId id="273" r:id="rId6"/>
    <p:sldId id="271" r:id="rId7"/>
    <p:sldId id="263" r:id="rId8"/>
    <p:sldId id="266" r:id="rId9"/>
    <p:sldId id="267" r:id="rId10"/>
    <p:sldId id="257" r:id="rId11"/>
    <p:sldId id="259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FAF0-D4F5-4E22-898E-7C4316A6F62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C2F5-7E35-4606-BDAA-C1DD3BC7B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1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8C2F5-7E35-4606-BDAA-C1DD3BC7B1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1.jpeg"/><Relationship Id="rId7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ase.garant.ru/4179328/059f18719698c05d6b00f161c992a97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0" Type="http://schemas.openxmlformats.org/officeDocument/2006/relationships/image" Target="../media/image2.jpeg"/><Relationship Id="rId4" Type="http://schemas.openxmlformats.org/officeDocument/2006/relationships/image" Target="../media/image19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1376" y="2564904"/>
            <a:ext cx="7344816" cy="1656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sz="3600" b="1" dirty="0">
                <a:solidFill>
                  <a:srgbClr val="FF0000"/>
                </a:solidFill>
              </a:rPr>
              <a:t>информационно-коммуникативных </a:t>
            </a:r>
            <a:r>
              <a:rPr lang="ru-RU" sz="3600" b="1" dirty="0" smtClean="0">
                <a:solidFill>
                  <a:srgbClr val="FF0000"/>
                </a:solidFill>
              </a:rPr>
              <a:t>технологий в коррекции речевых нарушений у детей старшего дошкольного возраста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6632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города Новочеркасска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кабинет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методический ресурсный центр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24" y="4655608"/>
            <a:ext cx="28574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ru-RU" sz="1600" b="1" kern="0" dirty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just">
              <a:lnSpc>
                <a:spcPct val="90000"/>
              </a:lnSpc>
              <a:defRPr/>
            </a:pPr>
            <a:r>
              <a:rPr lang="ru-RU" sz="1600" b="1" kern="0" dirty="0" smtClean="0">
                <a:latin typeface="Times New Roman" pitchFamily="18" charset="0"/>
                <a:cs typeface="Times New Roman" pitchFamily="18" charset="0"/>
              </a:rPr>
              <a:t>Леншина И.В</a:t>
            </a:r>
            <a:r>
              <a:rPr lang="ru-RU" sz="1600" b="1" kern="0" dirty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lvl="0" algn="just">
              <a:lnSpc>
                <a:spcPct val="90000"/>
              </a:lnSpc>
              <a:defRPr/>
            </a:pPr>
            <a:r>
              <a:rPr lang="ru-RU" sz="1600" b="1" kern="0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lvl="0" algn="just">
              <a:lnSpc>
                <a:spcPct val="90000"/>
              </a:lnSpc>
              <a:defRPr/>
            </a:pPr>
            <a:r>
              <a:rPr lang="ru-RU" sz="1600" b="1" kern="0" dirty="0" smtClean="0">
                <a:latin typeface="Times New Roman" pitchFamily="18" charset="0"/>
                <a:cs typeface="Times New Roman" pitchFamily="18" charset="0"/>
              </a:rPr>
              <a:t>первой квалификационной категории                                                                                                                                    </a:t>
            </a:r>
            <a:r>
              <a:rPr lang="ru-RU" sz="1600" b="1" kern="0" dirty="0">
                <a:latin typeface="Times New Roman" pitchFamily="18" charset="0"/>
                <a:cs typeface="Times New Roman" pitchFamily="18" charset="0"/>
              </a:rPr>
              <a:t>МБДОУ детского сада №9</a:t>
            </a:r>
            <a:r>
              <a:rPr lang="ru-RU" sz="16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6021288"/>
            <a:ext cx="4572000" cy="697627"/>
          </a:xfrm>
          <a:prstGeom prst="rect">
            <a:avLst/>
          </a:prstGeom>
        </p:spPr>
        <p:txBody>
          <a:bodyPr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Новочеркасск 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 год</a:t>
            </a:r>
          </a:p>
        </p:txBody>
      </p:sp>
      <p:pic>
        <p:nvPicPr>
          <p:cNvPr id="7" name="Рисунок 6" descr="C:\Users\Солнышко\AppData\Local\Microsoft\Windows\INetCache\Content.Word\IMG_616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232104"/>
            <a:ext cx="2736304" cy="200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0" y="3769412"/>
            <a:ext cx="2289765" cy="268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6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3630" y="836712"/>
            <a:ext cx="6612746" cy="597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использование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игровой формы обучения;</a:t>
            </a:r>
          </a:p>
          <a:p>
            <a:pPr marL="285750" indent="-28575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полисенсорное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воздействие, т.е. задействованы сохранные анализаторы что дает возможность создания эффективных компенсаторных механизмов;</a:t>
            </a:r>
          </a:p>
          <a:p>
            <a:pPr marL="285750" indent="-28575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дифференцированный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подход к обучению;</a:t>
            </a:r>
          </a:p>
          <a:p>
            <a:pPr marL="285750" indent="-28575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объективность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– фиксация начальных, промежуточных и итоговых данных состояния корригируемой функции;</a:t>
            </a:r>
          </a:p>
          <a:p>
            <a:pPr marL="285750" indent="-28575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стойкой мотивации и произвольных познавательных интересов;</a:t>
            </a:r>
          </a:p>
          <a:p>
            <a:pPr marL="285750" indent="-28575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самооценки ребенка (система поощрений – компьютерные герои,  звуковые эффекты);</a:t>
            </a:r>
          </a:p>
          <a:p>
            <a:pPr marL="285750" indent="-28575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сотрудничества между ребенком, учителем – логопедом;</a:t>
            </a:r>
          </a:p>
          <a:p>
            <a:pPr marL="285750" indent="-28575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активизация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работы с родителями, повышение компетентности родителей в коррекционно–развивающем процессе;</a:t>
            </a:r>
          </a:p>
          <a:p>
            <a:pPr marL="285750" indent="-285750" algn="just">
              <a:spcAft>
                <a:spcPts val="75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экономия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временных ресурсов.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020" y="29497"/>
            <a:ext cx="87255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Результаты использования ИКТ в коррекции речевых нарушений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 descr="F:\Подгрупповое занятие+видео\фото со шхуны\IMG_18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42" y="525089"/>
            <a:ext cx="1280160" cy="194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53" y="5431227"/>
            <a:ext cx="1611122" cy="142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учитель-логопед\ЛОГОПЕДИЯ\ДС № 9\печатная продукция\Презентации\фото Логопедической Шхуны\IMG_613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89" y="2636912"/>
            <a:ext cx="1642721" cy="141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учитель-логопед\ЛОГОПЕДИЯ\ДС № 9\печатная продукция\Презентации\фото Логопедической Шхуны\IMG_610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700808"/>
            <a:ext cx="1619672" cy="116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учитель-логопед\ЛОГОПЕДИЯ\ДС № 9\печатная продукция\Презентации\фото Логопедической Шхуны\IMG_614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1" y="4509120"/>
            <a:ext cx="1432844" cy="137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12" y="3313989"/>
            <a:ext cx="1250387" cy="146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J:\ММРЦ сад 9\ММРЦ_30.10.2020\фото ум зер\IMG_20201029_15460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/>
          <a:stretch/>
        </p:blipFill>
        <p:spPr bwMode="auto">
          <a:xfrm>
            <a:off x="5292080" y="5709705"/>
            <a:ext cx="1441244" cy="1214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8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843"/>
            <a:ext cx="7992888" cy="95688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268760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инновационными процессами в ДОУ. – М., Сфера,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Лизунова Л.Р. Компьютерная технология коррекции общего недоразвития речи «Игры для Тигры». Пермь, 2017.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Горвиц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Поздняк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 Кому работать с компьютером в детском саду. Дошкольное воспитание, 1991г., № 5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Калинина Т.В. Управление ДОУ. «Новые информационные технологии в дошкольном детстве». М, Сфера, 2008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Ксензова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Г.Ю. Перспективные школьные технологии: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методическое пособие. - М.: Педагогическое общество России, 2000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"Воспитательные возможности компьютерных игр". Дошкольное воспитание, 2000г., № 11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Новоселова С.Л. Компьютерный мир дошкольника. М.: Новая школа,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1997.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Богатырева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Ю.И., Косарев Информационные технологии в научной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Баловсяк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Компьютер и здоровье.- Санкт- Петербург, 2008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Машбиц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Е.И. Психолого-педагогические аспекты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компьютеризации.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Е.С. Новые педагогические технологии - М.,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2000г.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И.В. Современные информационные технологии в образовании. - М., Школа-Пресс,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1994.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Д.Б. Психология игры. - М.,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1999г.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Яковлев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А.И. Информационно-коммуникационные технологии в образовании. 2005 г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choolharp.khv.eduru.ru/media/2019/12/24/1251223728/bf51fd743885498da9d317e250b5c996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1" y="3063631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42" y="203953"/>
            <a:ext cx="1760227" cy="284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Подгрупповое занятие+видео\фото со шхуны\IMG_18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1285">
            <a:off x="599575" y="277245"/>
            <a:ext cx="1672421" cy="295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учитель-логопед\ЛОГОПЕДИЯ\ДС № 9\печатная продукция\Презентации\фото Логопедической Шхуны\IMG_61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1775">
            <a:off x="6241038" y="540686"/>
            <a:ext cx="2513902" cy="235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учитель-логопед\ЛОГОПЕДИЯ\ДС № 9\печатная продукция\Презентации\фото Логопедической Шхуны\IMG_61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67379">
            <a:off x="505399" y="4072171"/>
            <a:ext cx="2669820" cy="227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учитель-логопед\ЛОГОПЕДИЯ\ДС № 9\печатная продукция\Презентации\фото Логопедической Шхуны\IMG_61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0142" y="4149080"/>
            <a:ext cx="232001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778">
            <a:off x="6369302" y="4297909"/>
            <a:ext cx="2511302" cy="222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11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8634" y="271318"/>
            <a:ext cx="8229600" cy="685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520321" y="620688"/>
            <a:ext cx="8663572" cy="6001643"/>
          </a:xfrm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от 29 декабря 2012 г. N 273-ФЗ «Об образовании в Российской Федерации»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 13.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Общие требования к реализации 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обучение.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(ФГОС ДО). Приказ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№1155 от17.10.2013г.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en-US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положения, п.1.4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дошкольного образования: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формирования познавательных интересов и познавательных действий ребенка в различных видах деятельности; 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приобщение детей к социокультурным нормам, традициям семьи, общества и государства.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II.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Требования к структуре основной образовательной программы дошкольного образования и ее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объему, </a:t>
            </a:r>
            <a:r>
              <a:rPr lang="ru-RU" sz="1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п.2.6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 развитие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предполагает развитие любознательности и познавательной мотивации; формирование познавательных действий…, о малой родине и Отчестве. Отечественных традициях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владение речью как средством общения и культуры, обогащение активного словаря, развитие связной, грамматически правильной диалогической и монологической речи…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14488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Требования к условиям реализации основной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п.3.3: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 предметно-пространственная среда должна обеспечивать: образовательное пространство которое  должно быть оснащено средствами обучения (в том числе техническими)…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71675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нормативы СанПиН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2.4.1.3049-13. Раздел 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пункт 4.20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занятий детей с использованием компьютерной техники, организация и режим занятий должны соответствовать 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требованиям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персональным электронно-вычислительным машинам и организации работы.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2" y="-34900"/>
            <a:ext cx="1036808" cy="82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/>
          <a:srcRect l="3914" r="8048"/>
          <a:stretch/>
        </p:blipFill>
        <p:spPr bwMode="auto">
          <a:xfrm>
            <a:off x="8059808" y="2357404"/>
            <a:ext cx="992680" cy="10715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https://main-cdn.goods.ru/hlr-system/1544530121/100025987126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2" y="4581128"/>
            <a:ext cx="187461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695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использования ИКТ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речевых нарушений: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учитель-логопед\ЛОГОПЕДИЯ\ДС № 9\печатная продукция\Презентации\фото Логопедической Шхуны\IMG_613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08" y="5051574"/>
            <a:ext cx="1974551" cy="173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учитель-логопед\ЛОГОПЕДИЯ\ДС № 9\печатная продукция\Презентации\фото Логопедической Шхуны\IMG_61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022" y="1306318"/>
            <a:ext cx="1167318" cy="156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" y="1401391"/>
            <a:ext cx="2279890" cy="199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1257152"/>
            <a:ext cx="5544616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опора на ведущую деятельность дошкольника – игру;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полисенсорное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воздействие (опора на сохранные анализаторы);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стойкой мотивации и произвольных познавательных интересов;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самооценки ребёнка (система поощрений – компьютерные герои, звуковые эффекты);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сотрудничества между ребёнком и учителем-логопедом;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работы с родителями,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в коррекционно-развивающем процессе;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экономия временных ресурсов и материальных затрат.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:\учитель-логопед\ЛОГОПЕДИЯ\ДС № 9\печатная продукция\Презентации\фото Логопедической Шхуны\IMG_610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38" y="3438505"/>
            <a:ext cx="1909202" cy="161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46" y="3209569"/>
            <a:ext cx="1467462" cy="129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:\учитель-логопед\ЛОГОПЕДИЯ\ДС № 9\печатная продукция\Презентации\фото Логопедической Шхуны\фото Шхуна\IMG_20180118_114745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8570" y="4615538"/>
            <a:ext cx="1405430" cy="162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8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5" y="4618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Реализация коррекционных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средствам информационных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052736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коррекционных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задач, которые без применения компьютерных технологий решить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затруднительно.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Достижение желаемого коррекционно-образовательного эффекта в более короткие сроки.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ребёнка более высокой мотивационной готовности к обучению.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Возможность индивидуализации коррекционного процесса за счёт выбора уровня сложности заданий, соответствующего актуальному состоянию речевых и языковых средств, а также зоне его ближайшего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 descr="J:\ММРЦ сад 9\ММРЦ_30.10.2020\фото ум зер\IMG_20201019_1012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b="6380"/>
          <a:stretch/>
        </p:blipFill>
        <p:spPr bwMode="auto">
          <a:xfrm>
            <a:off x="152376" y="469812"/>
            <a:ext cx="1656184" cy="181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:\учитель-логопед\ЛОГОПЕДИЯ\ДС № 9\печатная продукция\Презентации\фото Логопедической Шхуны\IMG_610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0" y="2206159"/>
            <a:ext cx="199848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учитель-логопед\ЛОГОПЕДИЯ\ДС № 9\печатная продукция\Презентации\фото Логопедической Шхуны\IMG_613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069"/>
            <a:ext cx="2072528" cy="151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учитель-логопед\ЛОГОПЕДИЯ\ДС № 9\печатная продукция\Презентации\фото Логопедической Шхуны\IMG_61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1130" y="399"/>
            <a:ext cx="1792870" cy="126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учитель-логопед\ЛОГОПЕДИЯ\ДС № 9\печатная продукция\Презентации\фото Логопедической Шхуны\IMG_611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9321"/>
            <a:ext cx="2334120" cy="150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6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4223"/>
            <a:ext cx="3888432" cy="648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занятий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ИКТ: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обучающих программ для детей дошкольного возраста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6192" y="4392953"/>
            <a:ext cx="7674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в практике компьютерных программ</a:t>
            </a: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043608" y="869521"/>
            <a:ext cx="3528392" cy="83128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Занятие с мультимедийной поддержкой.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064224" y="869520"/>
            <a:ext cx="3528392" cy="83128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Занятие с компьютерной </a:t>
            </a:r>
            <a:r>
              <a:rPr lang="ru-RU" b="1" dirty="0" smtClean="0"/>
              <a:t>поддержкой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2422177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для развития памяти, воображения, мышления и др.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"Говорящие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словари иностранных языков с хорошей анимацией.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АРТ-студии, простейшие графические редакторы с библиотеками рисунков.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Игры-путешествия,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бродилки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Простейшие программы по обучение чтению, математике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Игры для развития памяти, воображения, мышления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21864" y="4854619"/>
            <a:ext cx="60665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«Веселые игры для развития речи» (И. Горохова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Тигры».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Мерсибо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«Веселая азбука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«Веселая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(Е. Железнова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«Пальчиковые игры» (Е. Железнова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SPEECHTEACH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3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183" y="0"/>
            <a:ext cx="8036993" cy="84813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(ИКТ)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логопедического кабинета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учитель-логопед\ЛОГОПЕДИЯ\ДС № 9\печатная продукция\Презентации\фото Логопедической Шхуны\IMG_61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952" y="2460899"/>
            <a:ext cx="1337593" cy="9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:\учитель-логопед\ЛОГОПЕДИЯ\ДС № 9\печатная продукция\Презентации\фото Логопедической Шхуны\IMG_61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942" y="3306150"/>
            <a:ext cx="1140650" cy="135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учитель-логопед\ЛОГОПЕДИЯ\ДС № 9\печатная продукция\Презентации\фото Логопедической Шхуны\IMG_61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580" y="3894383"/>
            <a:ext cx="1188789" cy="131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учитель-логопед\ЛОГОПЕДИЯ\ДС № 9\печатная продукция\Презентации\фото Логопедической Шхуны\фото Шхуна\IMG_20180118_1129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3436" y="2412143"/>
            <a:ext cx="1510564" cy="174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2391281" y="1933024"/>
            <a:ext cx="5022631" cy="2981683"/>
            <a:chOff x="2243641" y="1772816"/>
            <a:chExt cx="5022631" cy="2981683"/>
          </a:xfrm>
        </p:grpSpPr>
        <p:sp>
          <p:nvSpPr>
            <p:cNvPr id="17" name="TextBox 16"/>
            <p:cNvSpPr txBox="1"/>
            <p:nvPr/>
          </p:nvSpPr>
          <p:spPr>
            <a:xfrm>
              <a:off x="2261551" y="1772816"/>
              <a:ext cx="4288591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 smtClean="0">
                  <a:solidFill>
                    <a:srgbClr val="004070"/>
                  </a:solidFill>
                </a:rPr>
                <a:t>Длительность и сила речевого выдоха</a:t>
              </a:r>
              <a:endParaRPr lang="ru-RU" b="1" dirty="0">
                <a:solidFill>
                  <a:srgbClr val="00407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3641" y="2142148"/>
              <a:ext cx="1906871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Неречевой слух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8452" y="2881419"/>
              <a:ext cx="1514123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Грамматика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1034" y="2881419"/>
              <a:ext cx="160020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Связная речь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21923" y="2149299"/>
              <a:ext cx="1252854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Моторика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13990" y="3251928"/>
              <a:ext cx="2352282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Подготовка к чтению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8275" y="3251928"/>
              <a:ext cx="2070075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Слоговое чтение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19393" y="3624283"/>
              <a:ext cx="108012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Чтение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62549" y="4006149"/>
              <a:ext cx="2081659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Окружающий мир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86749" y="3636817"/>
              <a:ext cx="2264985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Внимание и память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37872" y="4015835"/>
              <a:ext cx="1510035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 smtClean="0">
                  <a:solidFill>
                    <a:srgbClr val="004070"/>
                  </a:solidFill>
                </a:rPr>
                <a:t>Математика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54813" y="4385167"/>
              <a:ext cx="3589395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>
                  <a:solidFill>
                    <a:srgbClr val="004070"/>
                  </a:solidFill>
                </a:rPr>
                <a:t>Конструктор картинок и пособий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50317" y="2511480"/>
              <a:ext cx="2800249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ru-RU" b="1" dirty="0" err="1">
                  <a:solidFill>
                    <a:srgbClr val="004070"/>
                  </a:solidFill>
                </a:rPr>
                <a:t>Звуко-буквенный</a:t>
              </a:r>
              <a:r>
                <a:rPr lang="ru-RU" b="1" dirty="0">
                  <a:solidFill>
                    <a:srgbClr val="004070"/>
                  </a:solidFill>
                </a:rPr>
                <a:t> анализ</a:t>
              </a:r>
            </a:p>
          </p:txBody>
        </p:sp>
      </p:grpSp>
      <p:pic>
        <p:nvPicPr>
          <p:cNvPr id="43" name="Рисунок 42" descr="D:\учитель-логопед\ЛОГОПЕДИЯ\ДС № 9\печатная продукция\Презентации\фото Логопедической Шхуны\IMG_610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9" t="30652" r="10722"/>
          <a:stretch/>
        </p:blipFill>
        <p:spPr bwMode="auto">
          <a:xfrm>
            <a:off x="50928" y="2667880"/>
            <a:ext cx="1606089" cy="101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D:\учитель-логопед\ЛОГОПЕДИЯ\ДС № 9\печатная продукция\Презентации\фото Логопедической Шхуны\IMG_612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611553"/>
            <a:ext cx="1125486" cy="99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 descr="D:\учитель-логопед\ЛОГОПЕДИЯ\ДС № 9\печатная продукция\Презентации\фото Логопедической Шхуны\IMG_6146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222" y="4897474"/>
            <a:ext cx="1432844" cy="137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D:\учитель-логопед\ЛОГОПЕДИЯ\ДС № 9\печатная продукция\Презентации\фото Логопедической Шхуны\фото Шхуна\IMG_20180118_114745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415" y="4153823"/>
            <a:ext cx="1392324" cy="130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5999" y="533235"/>
            <a:ext cx="6858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 сможет решить у дошкольников проблемы с речью, научить грамотно расставлять ударения, произносить звуки, сформировать фонематическое восприятие и слух, овладеть мелкой моторикой и артикуляцией, грамматическими и лексическими средствами языка, улучшить словарный запас, зрительную и вербальную память, обучить звукам и буквам, а в результате и чтению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C:\Users\Солнышко\AppData\Local\Microsoft\Windows\INetCache\Content.Word\IMG_6161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72"/>
            <a:ext cx="2232248" cy="240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205849" y="2412143"/>
            <a:ext cx="1820549" cy="3890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Логопедическая шхуна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D:\учитель-логопед\ЛОГОПЕДИЯ\ДС № 9\печатная продукция\Презентации\фото Логопедической Шхуны\IMG_6150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22457"/>
            <a:ext cx="1482495" cy="133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58394" y="5877272"/>
            <a:ext cx="6190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проводятся: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раз в день и не чаще трех раз в неделю! И не более 15 мин!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F:\Подгрупповое занятие+видео\фото со шхуны\IMG_1892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/>
          <a:stretch/>
        </p:blipFill>
        <p:spPr bwMode="auto">
          <a:xfrm>
            <a:off x="4095212" y="4966403"/>
            <a:ext cx="1455806" cy="983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49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3324" y="2624360"/>
            <a:ext cx="2958357" cy="36004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Умное зеркало 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ArtikMe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0305"/>
            <a:ext cx="1912666" cy="224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52" y="4820727"/>
            <a:ext cx="2325262" cy="203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507" y="2984400"/>
            <a:ext cx="2051807" cy="181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044183" y="0"/>
            <a:ext cx="8036993" cy="848131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(ИКТ) логопедического кабинета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36380" y="684177"/>
            <a:ext cx="6043932" cy="2438012"/>
            <a:chOff x="-86217" y="671042"/>
            <a:chExt cx="6518130" cy="2845099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0" y="671042"/>
              <a:ext cx="3412976" cy="814175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1. Блок. Артикуляционная гимнастика.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Блок-схема: альтернативный процесс 10"/>
            <p:cNvSpPr/>
            <p:nvPr/>
          </p:nvSpPr>
          <p:spPr>
            <a:xfrm>
              <a:off x="-86217" y="2694634"/>
              <a:ext cx="3499193" cy="821507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3. Блок. Автоматизация.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Блок-схема: альтернативный процесс 8"/>
            <p:cNvSpPr/>
            <p:nvPr/>
          </p:nvSpPr>
          <p:spPr>
            <a:xfrm>
              <a:off x="-43109" y="1772817"/>
              <a:ext cx="3499193" cy="792088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2. Блок. Постановка. 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773727" y="898999"/>
              <a:ext cx="2658186" cy="229639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Конструктор занятий.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трелка углом вверх 13"/>
            <p:cNvSpPr/>
            <p:nvPr/>
          </p:nvSpPr>
          <p:spPr>
            <a:xfrm flipV="1">
              <a:off x="3456084" y="988119"/>
              <a:ext cx="745766" cy="180020"/>
            </a:xfrm>
            <a:prstGeom prst="bent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456084" y="2102687"/>
              <a:ext cx="378563" cy="14401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углом вверх 19"/>
            <p:cNvSpPr/>
            <p:nvPr/>
          </p:nvSpPr>
          <p:spPr>
            <a:xfrm>
              <a:off x="3412976" y="3015377"/>
              <a:ext cx="870992" cy="180020"/>
            </a:xfrm>
            <a:prstGeom prst="bentUp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 descr="J:\ММРЦ сад 9\ММРЦ_30.10.2020\фото ум зер\IMG_20201029_1548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/>
          <a:stretch/>
        </p:blipFill>
        <p:spPr bwMode="auto">
          <a:xfrm>
            <a:off x="33782" y="10943"/>
            <a:ext cx="1276350" cy="151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J:\ММРЦ сад 9\ММРЦ_30.10.2020\фото ум зер\IMG_20201029_15460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/>
          <a:stretch/>
        </p:blipFill>
        <p:spPr bwMode="auto">
          <a:xfrm>
            <a:off x="4593463" y="3051274"/>
            <a:ext cx="2139861" cy="2816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J:\ММРЦ сад 9\ММРЦ_30.10.2020\фото ум зер\IMG_20201029_15515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47" y="1628306"/>
            <a:ext cx="1380010" cy="189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J:\ММРЦ сад 9\ММРЦ_30.10.2020\фото ум зер\IMG_20201029_15521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3" y="3519197"/>
            <a:ext cx="1371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J:\ММРЦ сад 9\ММРЦ_30.10.2020\фото ум зер\IMG_20201029_15523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94" y="3194816"/>
            <a:ext cx="1409382" cy="175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J:\ММРЦ сад 9\ММРЦ_30.10.2020\фото ум зер\IMG_20201029_15483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82" y="4459468"/>
            <a:ext cx="1276350" cy="170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J:\ММРЦ сад 9\ММРЦ_30.10.2020\фото ум зер\IMG_20201029_154906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80" y="3144331"/>
            <a:ext cx="1444914" cy="192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-172365" y="6083034"/>
            <a:ext cx="733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проводятся: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раз в день и не чаще трех раз в неделю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И не более 15 мин!</a:t>
            </a:r>
          </a:p>
        </p:txBody>
      </p:sp>
    </p:spTree>
    <p:extLst>
      <p:ext uri="{BB962C8B-B14F-4D97-AF65-F5344CB8AC3E}">
        <p14:creationId xmlns:p14="http://schemas.microsoft.com/office/powerpoint/2010/main" val="14547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рагмента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индивидуального логопедического занятия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«Дополни слово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с ребенком старшего дошкольного возраста (6-7 лет) группы компенсирующей направленности (ТНР)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Фрагмента индивидуального логопедического занятия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«Забытые слова»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 ребенком старшего дошкольного возраста (6-7 лет) группы компенсирующей направленности (ТНР)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3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1044</TotalTime>
  <Words>806</Words>
  <Application>Microsoft Office PowerPoint</Application>
  <PresentationFormat>Экран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Использование информационно-коммуникативных технологий в коррекции речевых нарушений у детей старшего дошкольного возраста</vt:lpstr>
      <vt:lpstr>Нормативно-правовая база: </vt:lpstr>
      <vt:lpstr>Актуальность использования ИКТ в коррекции речевых нарушений:</vt:lpstr>
      <vt:lpstr>Реализация коррекционных задач по средствам информационных технологий </vt:lpstr>
      <vt:lpstr>Виды занятий с ИКТ:</vt:lpstr>
      <vt:lpstr>Развивающая предметно-пространственная среда (ИКТ) логопедического кабинета </vt:lpstr>
      <vt:lpstr>Умное зеркало ArtikMe </vt:lpstr>
      <vt:lpstr>Фрагмента индивидуального логопедического занятия «Дополни слово» с ребенком старшего дошкольного возраста (6-7 лет) группы компенсирующей направленности (ТНР)</vt:lpstr>
      <vt:lpstr>Презентация PowerPoint</vt:lpstr>
      <vt:lpstr>Презентация PowerPoint</vt:lpstr>
      <vt:lpstr>Методическая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познавательной мотивации у дошкольников через использование информационно-коммуникативных технологий на                   НОД по речевому развитию</dc:title>
  <dc:creator>Мария</dc:creator>
  <cp:lastModifiedBy>Пользователь</cp:lastModifiedBy>
  <cp:revision>88</cp:revision>
  <dcterms:created xsi:type="dcterms:W3CDTF">2020-10-17T08:11:25Z</dcterms:created>
  <dcterms:modified xsi:type="dcterms:W3CDTF">2020-11-02T09:34:41Z</dcterms:modified>
</cp:coreProperties>
</file>