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0" r:id="rId4"/>
    <p:sldId id="290" r:id="rId5"/>
    <p:sldId id="277" r:id="rId6"/>
    <p:sldId id="278" r:id="rId7"/>
    <p:sldId id="300" r:id="rId8"/>
    <p:sldId id="301" r:id="rId9"/>
    <p:sldId id="306" r:id="rId10"/>
    <p:sldId id="297" r:id="rId11"/>
    <p:sldId id="280" r:id="rId12"/>
    <p:sldId id="299" r:id="rId13"/>
    <p:sldId id="302" r:id="rId14"/>
    <p:sldId id="307" r:id="rId15"/>
    <p:sldId id="296" r:id="rId16"/>
    <p:sldId id="303" r:id="rId17"/>
    <p:sldId id="308" r:id="rId18"/>
    <p:sldId id="281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6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AD4E3A-EDAB-4FB8-B230-A2C9AEAFF0F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6BDD6B-8BC3-4E25-ADC7-B4963B4C4E81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Любопытство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7FF4F5B-CB00-4348-94E7-6B5680261F22}" type="parTrans" cxnId="{80EF051F-C966-4FCF-AB64-0570579B57D8}">
      <dgm:prSet/>
      <dgm:spPr/>
      <dgm:t>
        <a:bodyPr/>
        <a:lstStyle/>
        <a:p>
          <a:endParaRPr lang="ru-RU"/>
        </a:p>
      </dgm:t>
    </dgm:pt>
    <dgm:pt modelId="{FBF394F2-2B53-4BCA-B798-F004E633F400}" type="sibTrans" cxnId="{80EF051F-C966-4FCF-AB64-0570579B57D8}">
      <dgm:prSet/>
      <dgm:spPr/>
      <dgm:t>
        <a:bodyPr/>
        <a:lstStyle/>
        <a:p>
          <a:endParaRPr lang="ru-RU"/>
        </a:p>
      </dgm:t>
    </dgm:pt>
    <dgm:pt modelId="{A2E31AE3-4D6A-4699-A665-21211AD579D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Это эпизодическая, стихийная заинтересованность к незнакомому объекту или событию, свойственная детям до шести лет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BBB8329-29B4-4947-8D35-9A7C9F2C88A0}" type="parTrans" cxnId="{F0221EC1-6C5C-4DF4-A42E-E8614D6F6396}">
      <dgm:prSet/>
      <dgm:spPr/>
      <dgm:t>
        <a:bodyPr/>
        <a:lstStyle/>
        <a:p>
          <a:endParaRPr lang="ru-RU"/>
        </a:p>
      </dgm:t>
    </dgm:pt>
    <dgm:pt modelId="{6B596CE0-DB10-4B88-8487-05D829F0E5DE}" type="sibTrans" cxnId="{F0221EC1-6C5C-4DF4-A42E-E8614D6F6396}">
      <dgm:prSet/>
      <dgm:spPr/>
      <dgm:t>
        <a:bodyPr/>
        <a:lstStyle/>
        <a:p>
          <a:endParaRPr lang="ru-RU"/>
        </a:p>
      </dgm:t>
    </dgm:pt>
    <dgm:pt modelId="{25B8FC5C-C33B-4267-A44C-368BBCD0868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Любознательность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1E4E12E-F6E5-44D1-983E-62C31CE6B2DB}" type="parTrans" cxnId="{CB4D154F-7D1C-4FCE-A9B5-8893CECE47DE}">
      <dgm:prSet/>
      <dgm:spPr/>
      <dgm:t>
        <a:bodyPr/>
        <a:lstStyle/>
        <a:p>
          <a:endParaRPr lang="ru-RU"/>
        </a:p>
      </dgm:t>
    </dgm:pt>
    <dgm:pt modelId="{51D5EA4D-B579-4780-9A4E-124088F544DA}" type="sibTrans" cxnId="{CB4D154F-7D1C-4FCE-A9B5-8893CECE47DE}">
      <dgm:prSet/>
      <dgm:spPr/>
      <dgm:t>
        <a:bodyPr/>
        <a:lstStyle/>
        <a:p>
          <a:endParaRPr lang="ru-RU"/>
        </a:p>
      </dgm:t>
    </dgm:pt>
    <dgm:pt modelId="{048E628C-8702-4D1C-9FA2-88A3E6514B7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Она проявляется при правильном обучении и поддерживании интереса к исследованиям у детей старше пяти лет. При этом дети испытывают радость и гордость, если эксперимент завершается удачно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4B65878-8AC3-40C5-AE1E-F736C2415D6F}" type="parTrans" cxnId="{3C8A5760-C2C0-49AE-90B3-A4C11E9CD7D3}">
      <dgm:prSet/>
      <dgm:spPr/>
      <dgm:t>
        <a:bodyPr/>
        <a:lstStyle/>
        <a:p>
          <a:endParaRPr lang="ru-RU"/>
        </a:p>
      </dgm:t>
    </dgm:pt>
    <dgm:pt modelId="{29F06672-9D39-4002-A534-2E635A8BC286}" type="sibTrans" cxnId="{3C8A5760-C2C0-49AE-90B3-A4C11E9CD7D3}">
      <dgm:prSet/>
      <dgm:spPr/>
      <dgm:t>
        <a:bodyPr/>
        <a:lstStyle/>
        <a:p>
          <a:endParaRPr lang="ru-RU"/>
        </a:p>
      </dgm:t>
    </dgm:pt>
    <dgm:pt modelId="{027E5E45-6479-4C6D-B58D-C70010A8BB5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Познавательный интерес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EAEEE99-F120-4CB5-86C9-44F9D7FEA169}" type="parTrans" cxnId="{83DE8B96-AA20-4E94-BB39-3B4A27ADCAF7}">
      <dgm:prSet/>
      <dgm:spPr/>
      <dgm:t>
        <a:bodyPr/>
        <a:lstStyle/>
        <a:p>
          <a:endParaRPr lang="ru-RU"/>
        </a:p>
      </dgm:t>
    </dgm:pt>
    <dgm:pt modelId="{3BCC3DAE-6977-4F88-943E-64CBDDD7E3B0}" type="sibTrans" cxnId="{83DE8B96-AA20-4E94-BB39-3B4A27ADCAF7}">
      <dgm:prSet/>
      <dgm:spPr/>
      <dgm:t>
        <a:bodyPr/>
        <a:lstStyle/>
        <a:p>
          <a:endParaRPr lang="ru-RU"/>
        </a:p>
      </dgm:t>
    </dgm:pt>
    <dgm:pt modelId="{6A89FDDB-390B-4CF3-976C-924ADD3D2F77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Пути развития интереса к познанию: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909362-6D0D-4C30-AA5B-980811DF87ED}" type="parTrans" cxnId="{87378EF1-5997-4B0D-9E16-674B2D19A710}">
      <dgm:prSet/>
      <dgm:spPr/>
      <dgm:t>
        <a:bodyPr/>
        <a:lstStyle/>
        <a:p>
          <a:endParaRPr lang="ru-RU"/>
        </a:p>
      </dgm:t>
    </dgm:pt>
    <dgm:pt modelId="{CF635482-F140-44C5-9118-A9A1F297AF9D}" type="sibTrans" cxnId="{87378EF1-5997-4B0D-9E16-674B2D19A710}">
      <dgm:prSet/>
      <dgm:spPr/>
      <dgm:t>
        <a:bodyPr/>
        <a:lstStyle/>
        <a:p>
          <a:endParaRPr lang="ru-RU"/>
        </a:p>
      </dgm:t>
    </dgm:pt>
    <dgm:pt modelId="{4AB21607-5546-4DEA-9991-DD6FB91604A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1.	Перед ребёнком ставится определённая цель, проблема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310E220-A226-47F3-BB77-DD3F1F7E2702}" type="parTrans" cxnId="{DCD90594-3AB1-46F2-993C-5187366772B1}">
      <dgm:prSet/>
      <dgm:spPr/>
      <dgm:t>
        <a:bodyPr/>
        <a:lstStyle/>
        <a:p>
          <a:endParaRPr lang="ru-RU"/>
        </a:p>
      </dgm:t>
    </dgm:pt>
    <dgm:pt modelId="{79725A16-F937-40D0-806D-CE1034A0743A}" type="sibTrans" cxnId="{DCD90594-3AB1-46F2-993C-5187366772B1}">
      <dgm:prSet/>
      <dgm:spPr/>
      <dgm:t>
        <a:bodyPr/>
        <a:lstStyle/>
        <a:p>
          <a:endParaRPr lang="ru-RU"/>
        </a:p>
      </dgm:t>
    </dgm:pt>
    <dgm:pt modelId="{223FC7AA-31A3-4C8A-A1E9-41B5FB20A63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3.	Предлагается пообщаться со взрослым человеком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8818DAB-6516-4032-981F-CED6177F8714}" type="parTrans" cxnId="{D1BB3D4F-41FB-4A1C-9949-A90DB0CADCA4}">
      <dgm:prSet/>
      <dgm:spPr/>
      <dgm:t>
        <a:bodyPr/>
        <a:lstStyle/>
        <a:p>
          <a:endParaRPr lang="ru-RU"/>
        </a:p>
      </dgm:t>
    </dgm:pt>
    <dgm:pt modelId="{8F797790-EF08-4DE3-A822-BA6BFE317A72}" type="sibTrans" cxnId="{D1BB3D4F-41FB-4A1C-9949-A90DB0CADCA4}">
      <dgm:prSet/>
      <dgm:spPr/>
      <dgm:t>
        <a:bodyPr/>
        <a:lstStyle/>
        <a:p>
          <a:endParaRPr lang="ru-RU"/>
        </a:p>
      </dgm:t>
    </dgm:pt>
    <dgm:pt modelId="{0235C3E2-97CA-4D31-993E-60FFC28E2AB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4.	Обобщается опыт, который получил в ходе эксперимента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5B3A9C2-6965-4E5D-B226-78698EEA1BF6}" type="parTrans" cxnId="{1311B6E1-E26E-4E94-AF0F-C6B6314800D3}">
      <dgm:prSet/>
      <dgm:spPr/>
      <dgm:t>
        <a:bodyPr/>
        <a:lstStyle/>
        <a:p>
          <a:endParaRPr lang="ru-RU"/>
        </a:p>
      </dgm:t>
    </dgm:pt>
    <dgm:pt modelId="{20BD3BF9-A246-44B5-8652-49E060A683D6}" type="sibTrans" cxnId="{1311B6E1-E26E-4E94-AF0F-C6B6314800D3}">
      <dgm:prSet/>
      <dgm:spPr/>
      <dgm:t>
        <a:bodyPr/>
        <a:lstStyle/>
        <a:p>
          <a:endParaRPr lang="ru-RU"/>
        </a:p>
      </dgm:t>
    </dgm:pt>
    <dgm:pt modelId="{D735B9A7-16F7-4582-93F3-378B9DF26C2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2.	С детьми обсуждается, где можно получить нужную информацию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8972BDE-1B8C-402A-868B-B6DEC35B379A}" type="parTrans" cxnId="{85C74A45-DC2F-47BB-9928-945AE8E9CA3B}">
      <dgm:prSet/>
      <dgm:spPr/>
      <dgm:t>
        <a:bodyPr/>
        <a:lstStyle/>
        <a:p>
          <a:endParaRPr lang="ru-RU"/>
        </a:p>
      </dgm:t>
    </dgm:pt>
    <dgm:pt modelId="{97893306-E907-46A3-99F7-B140D8797B50}" type="sibTrans" cxnId="{85C74A45-DC2F-47BB-9928-945AE8E9CA3B}">
      <dgm:prSet/>
      <dgm:spPr/>
      <dgm:t>
        <a:bodyPr/>
        <a:lstStyle/>
        <a:p>
          <a:endParaRPr lang="ru-RU"/>
        </a:p>
      </dgm:t>
    </dgm:pt>
    <dgm:pt modelId="{DBAA072C-297D-4198-AFCC-91D673E4FCE2}" type="pres">
      <dgm:prSet presAssocID="{14AD4E3A-EDAB-4FB8-B230-A2C9AEAFF0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B66DC6-964A-40CB-A611-C7E9474E36E2}" type="pres">
      <dgm:prSet presAssocID="{526BDD6B-8BC3-4E25-ADC7-B4963B4C4E81}" presName="composite" presStyleCnt="0"/>
      <dgm:spPr/>
    </dgm:pt>
    <dgm:pt modelId="{408BF6CA-7E49-4D0A-96F8-45B4E638AC94}" type="pres">
      <dgm:prSet presAssocID="{526BDD6B-8BC3-4E25-ADC7-B4963B4C4E8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52A5E-36A6-4686-90FB-C0360059C42E}" type="pres">
      <dgm:prSet presAssocID="{526BDD6B-8BC3-4E25-ADC7-B4963B4C4E8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EA03A-9805-4CF5-AED7-3298597DA343}" type="pres">
      <dgm:prSet presAssocID="{FBF394F2-2B53-4BCA-B798-F004E633F400}" presName="space" presStyleCnt="0"/>
      <dgm:spPr/>
    </dgm:pt>
    <dgm:pt modelId="{0DBACD57-217A-44F6-BDB1-3B493B82F492}" type="pres">
      <dgm:prSet presAssocID="{25B8FC5C-C33B-4267-A44C-368BBCD0868D}" presName="composite" presStyleCnt="0"/>
      <dgm:spPr/>
    </dgm:pt>
    <dgm:pt modelId="{EEC91B81-A26A-4359-B6F5-987B960437D1}" type="pres">
      <dgm:prSet presAssocID="{25B8FC5C-C33B-4267-A44C-368BBCD0868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40B81-9A65-44A2-BDB7-F77CA3E8D405}" type="pres">
      <dgm:prSet presAssocID="{25B8FC5C-C33B-4267-A44C-368BBCD0868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BDB6A-23A9-401A-8CEC-0CABAD2E9CF8}" type="pres">
      <dgm:prSet presAssocID="{51D5EA4D-B579-4780-9A4E-124088F544DA}" presName="space" presStyleCnt="0"/>
      <dgm:spPr/>
    </dgm:pt>
    <dgm:pt modelId="{E4D1698C-1C1B-4C4B-9CBD-C3D214AC9849}" type="pres">
      <dgm:prSet presAssocID="{027E5E45-6479-4C6D-B58D-C70010A8BB55}" presName="composite" presStyleCnt="0"/>
      <dgm:spPr/>
    </dgm:pt>
    <dgm:pt modelId="{0401014D-A033-49A1-B22C-89DB6C1399E5}" type="pres">
      <dgm:prSet presAssocID="{027E5E45-6479-4C6D-B58D-C70010A8BB5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2EEBD-B326-4566-B013-F3972FD0B8D9}" type="pres">
      <dgm:prSet presAssocID="{027E5E45-6479-4C6D-B58D-C70010A8BB5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378EF1-5997-4B0D-9E16-674B2D19A710}" srcId="{027E5E45-6479-4C6D-B58D-C70010A8BB55}" destId="{6A89FDDB-390B-4CF3-976C-924ADD3D2F77}" srcOrd="0" destOrd="0" parTransId="{57909362-6D0D-4C30-AA5B-980811DF87ED}" sibTransId="{CF635482-F140-44C5-9118-A9A1F297AF9D}"/>
    <dgm:cxn modelId="{D0F81B7C-4CE3-406F-9DDD-5E848A5B2369}" type="presOf" srcId="{4AB21607-5546-4DEA-9991-DD6FB91604AC}" destId="{5F12EEBD-B326-4566-B013-F3972FD0B8D9}" srcOrd="0" destOrd="1" presId="urn:microsoft.com/office/officeart/2005/8/layout/hList1"/>
    <dgm:cxn modelId="{CB4D154F-7D1C-4FCE-A9B5-8893CECE47DE}" srcId="{14AD4E3A-EDAB-4FB8-B230-A2C9AEAFF0F7}" destId="{25B8FC5C-C33B-4267-A44C-368BBCD0868D}" srcOrd="1" destOrd="0" parTransId="{B1E4E12E-F6E5-44D1-983E-62C31CE6B2DB}" sibTransId="{51D5EA4D-B579-4780-9A4E-124088F544DA}"/>
    <dgm:cxn modelId="{83DE8B96-AA20-4E94-BB39-3B4A27ADCAF7}" srcId="{14AD4E3A-EDAB-4FB8-B230-A2C9AEAFF0F7}" destId="{027E5E45-6479-4C6D-B58D-C70010A8BB55}" srcOrd="2" destOrd="0" parTransId="{AEAEEE99-F120-4CB5-86C9-44F9D7FEA169}" sibTransId="{3BCC3DAE-6977-4F88-943E-64CBDDD7E3B0}"/>
    <dgm:cxn modelId="{9F5414B1-3F58-4DA7-AD19-E090D80EBCD6}" type="presOf" srcId="{14AD4E3A-EDAB-4FB8-B230-A2C9AEAFF0F7}" destId="{DBAA072C-297D-4198-AFCC-91D673E4FCE2}" srcOrd="0" destOrd="0" presId="urn:microsoft.com/office/officeart/2005/8/layout/hList1"/>
    <dgm:cxn modelId="{DCD90594-3AB1-46F2-993C-5187366772B1}" srcId="{027E5E45-6479-4C6D-B58D-C70010A8BB55}" destId="{4AB21607-5546-4DEA-9991-DD6FB91604AC}" srcOrd="1" destOrd="0" parTransId="{A310E220-A226-47F3-BB77-DD3F1F7E2702}" sibTransId="{79725A16-F937-40D0-806D-CE1034A0743A}"/>
    <dgm:cxn modelId="{D1BB3D4F-41FB-4A1C-9949-A90DB0CADCA4}" srcId="{027E5E45-6479-4C6D-B58D-C70010A8BB55}" destId="{223FC7AA-31A3-4C8A-A1E9-41B5FB20A634}" srcOrd="3" destOrd="0" parTransId="{E8818DAB-6516-4032-981F-CED6177F8714}" sibTransId="{8F797790-EF08-4DE3-A822-BA6BFE317A72}"/>
    <dgm:cxn modelId="{DB09FB5B-44C0-42BA-A6B0-31204E25BC75}" type="presOf" srcId="{25B8FC5C-C33B-4267-A44C-368BBCD0868D}" destId="{EEC91B81-A26A-4359-B6F5-987B960437D1}" srcOrd="0" destOrd="0" presId="urn:microsoft.com/office/officeart/2005/8/layout/hList1"/>
    <dgm:cxn modelId="{0604EEBE-6267-47AD-8D7C-1E923BE18082}" type="presOf" srcId="{526BDD6B-8BC3-4E25-ADC7-B4963B4C4E81}" destId="{408BF6CA-7E49-4D0A-96F8-45B4E638AC94}" srcOrd="0" destOrd="0" presId="urn:microsoft.com/office/officeart/2005/8/layout/hList1"/>
    <dgm:cxn modelId="{F0221EC1-6C5C-4DF4-A42E-E8614D6F6396}" srcId="{526BDD6B-8BC3-4E25-ADC7-B4963B4C4E81}" destId="{A2E31AE3-4D6A-4699-A665-21211AD579D7}" srcOrd="0" destOrd="0" parTransId="{2BBB8329-29B4-4947-8D35-9A7C9F2C88A0}" sibTransId="{6B596CE0-DB10-4B88-8487-05D829F0E5DE}"/>
    <dgm:cxn modelId="{32C7AABA-3E97-44BC-A603-B5BC628FB33D}" type="presOf" srcId="{027E5E45-6479-4C6D-B58D-C70010A8BB55}" destId="{0401014D-A033-49A1-B22C-89DB6C1399E5}" srcOrd="0" destOrd="0" presId="urn:microsoft.com/office/officeart/2005/8/layout/hList1"/>
    <dgm:cxn modelId="{064D322D-0843-42B7-AABF-D753C4FF97F9}" type="presOf" srcId="{6A89FDDB-390B-4CF3-976C-924ADD3D2F77}" destId="{5F12EEBD-B326-4566-B013-F3972FD0B8D9}" srcOrd="0" destOrd="0" presId="urn:microsoft.com/office/officeart/2005/8/layout/hList1"/>
    <dgm:cxn modelId="{69FFEA96-DD25-43A8-84AC-AC485690FAB8}" type="presOf" srcId="{0235C3E2-97CA-4D31-993E-60FFC28E2ABD}" destId="{5F12EEBD-B326-4566-B013-F3972FD0B8D9}" srcOrd="0" destOrd="4" presId="urn:microsoft.com/office/officeart/2005/8/layout/hList1"/>
    <dgm:cxn modelId="{1311B6E1-E26E-4E94-AF0F-C6B6314800D3}" srcId="{027E5E45-6479-4C6D-B58D-C70010A8BB55}" destId="{0235C3E2-97CA-4D31-993E-60FFC28E2ABD}" srcOrd="4" destOrd="0" parTransId="{35B3A9C2-6965-4E5D-B226-78698EEA1BF6}" sibTransId="{20BD3BF9-A246-44B5-8652-49E060A683D6}"/>
    <dgm:cxn modelId="{028A2DC0-EC59-423D-A624-A82D2D0C1BB7}" type="presOf" srcId="{223FC7AA-31A3-4C8A-A1E9-41B5FB20A634}" destId="{5F12EEBD-B326-4566-B013-F3972FD0B8D9}" srcOrd="0" destOrd="3" presId="urn:microsoft.com/office/officeart/2005/8/layout/hList1"/>
    <dgm:cxn modelId="{3C8A5760-C2C0-49AE-90B3-A4C11E9CD7D3}" srcId="{25B8FC5C-C33B-4267-A44C-368BBCD0868D}" destId="{048E628C-8702-4D1C-9FA2-88A3E6514B74}" srcOrd="0" destOrd="0" parTransId="{04B65878-8AC3-40C5-AE1E-F736C2415D6F}" sibTransId="{29F06672-9D39-4002-A534-2E635A8BC286}"/>
    <dgm:cxn modelId="{80EF051F-C966-4FCF-AB64-0570579B57D8}" srcId="{14AD4E3A-EDAB-4FB8-B230-A2C9AEAFF0F7}" destId="{526BDD6B-8BC3-4E25-ADC7-B4963B4C4E81}" srcOrd="0" destOrd="0" parTransId="{D7FF4F5B-CB00-4348-94E7-6B5680261F22}" sibTransId="{FBF394F2-2B53-4BCA-B798-F004E633F400}"/>
    <dgm:cxn modelId="{2E6F4A45-FAC4-4B78-9D93-B3A5BB59E3A4}" type="presOf" srcId="{A2E31AE3-4D6A-4699-A665-21211AD579D7}" destId="{61E52A5E-36A6-4686-90FB-C0360059C42E}" srcOrd="0" destOrd="0" presId="urn:microsoft.com/office/officeart/2005/8/layout/hList1"/>
    <dgm:cxn modelId="{85C74A45-DC2F-47BB-9928-945AE8E9CA3B}" srcId="{027E5E45-6479-4C6D-B58D-C70010A8BB55}" destId="{D735B9A7-16F7-4582-93F3-378B9DF26C27}" srcOrd="2" destOrd="0" parTransId="{D8972BDE-1B8C-402A-868B-B6DEC35B379A}" sibTransId="{97893306-E907-46A3-99F7-B140D8797B50}"/>
    <dgm:cxn modelId="{1E20385C-0570-4F3B-BCF9-9A4C37D85489}" type="presOf" srcId="{D735B9A7-16F7-4582-93F3-378B9DF26C27}" destId="{5F12EEBD-B326-4566-B013-F3972FD0B8D9}" srcOrd="0" destOrd="2" presId="urn:microsoft.com/office/officeart/2005/8/layout/hList1"/>
    <dgm:cxn modelId="{947C4EF1-FF04-408A-A926-AE2382D528CE}" type="presOf" srcId="{048E628C-8702-4D1C-9FA2-88A3E6514B74}" destId="{B6640B81-9A65-44A2-BDB7-F77CA3E8D405}" srcOrd="0" destOrd="0" presId="urn:microsoft.com/office/officeart/2005/8/layout/hList1"/>
    <dgm:cxn modelId="{732363FA-5418-480A-B467-2862D87519EE}" type="presParOf" srcId="{DBAA072C-297D-4198-AFCC-91D673E4FCE2}" destId="{76B66DC6-964A-40CB-A611-C7E9474E36E2}" srcOrd="0" destOrd="0" presId="urn:microsoft.com/office/officeart/2005/8/layout/hList1"/>
    <dgm:cxn modelId="{2B94E5ED-2E7F-4AB0-B900-96D86B9A8976}" type="presParOf" srcId="{76B66DC6-964A-40CB-A611-C7E9474E36E2}" destId="{408BF6CA-7E49-4D0A-96F8-45B4E638AC94}" srcOrd="0" destOrd="0" presId="urn:microsoft.com/office/officeart/2005/8/layout/hList1"/>
    <dgm:cxn modelId="{B7123296-2FF8-416E-A2E4-D64203D7AC2E}" type="presParOf" srcId="{76B66DC6-964A-40CB-A611-C7E9474E36E2}" destId="{61E52A5E-36A6-4686-90FB-C0360059C42E}" srcOrd="1" destOrd="0" presId="urn:microsoft.com/office/officeart/2005/8/layout/hList1"/>
    <dgm:cxn modelId="{2CB415C1-3F1C-4462-A1F9-35F689DFFC6C}" type="presParOf" srcId="{DBAA072C-297D-4198-AFCC-91D673E4FCE2}" destId="{8FEEA03A-9805-4CF5-AED7-3298597DA343}" srcOrd="1" destOrd="0" presId="urn:microsoft.com/office/officeart/2005/8/layout/hList1"/>
    <dgm:cxn modelId="{819B3336-EC71-43CB-9544-B4FB343A1D6E}" type="presParOf" srcId="{DBAA072C-297D-4198-AFCC-91D673E4FCE2}" destId="{0DBACD57-217A-44F6-BDB1-3B493B82F492}" srcOrd="2" destOrd="0" presId="urn:microsoft.com/office/officeart/2005/8/layout/hList1"/>
    <dgm:cxn modelId="{5E5E4CF1-2115-495D-B0D4-17C57F2C3001}" type="presParOf" srcId="{0DBACD57-217A-44F6-BDB1-3B493B82F492}" destId="{EEC91B81-A26A-4359-B6F5-987B960437D1}" srcOrd="0" destOrd="0" presId="urn:microsoft.com/office/officeart/2005/8/layout/hList1"/>
    <dgm:cxn modelId="{F7565C50-BCD4-46EF-9212-C8A62E923773}" type="presParOf" srcId="{0DBACD57-217A-44F6-BDB1-3B493B82F492}" destId="{B6640B81-9A65-44A2-BDB7-F77CA3E8D405}" srcOrd="1" destOrd="0" presId="urn:microsoft.com/office/officeart/2005/8/layout/hList1"/>
    <dgm:cxn modelId="{6F0BE8A7-6D54-4F85-AE09-817E9E9CF382}" type="presParOf" srcId="{DBAA072C-297D-4198-AFCC-91D673E4FCE2}" destId="{175BDB6A-23A9-401A-8CEC-0CABAD2E9CF8}" srcOrd="3" destOrd="0" presId="urn:microsoft.com/office/officeart/2005/8/layout/hList1"/>
    <dgm:cxn modelId="{652C1F3D-F203-420A-8850-32FA35B9F9DE}" type="presParOf" srcId="{DBAA072C-297D-4198-AFCC-91D673E4FCE2}" destId="{E4D1698C-1C1B-4C4B-9CBD-C3D214AC9849}" srcOrd="4" destOrd="0" presId="urn:microsoft.com/office/officeart/2005/8/layout/hList1"/>
    <dgm:cxn modelId="{F94DDB1F-1720-49D6-909C-D73F1F28BDB4}" type="presParOf" srcId="{E4D1698C-1C1B-4C4B-9CBD-C3D214AC9849}" destId="{0401014D-A033-49A1-B22C-89DB6C1399E5}" srcOrd="0" destOrd="0" presId="urn:microsoft.com/office/officeart/2005/8/layout/hList1"/>
    <dgm:cxn modelId="{5B1CE226-3FD7-471D-A77A-7F227E947D8E}" type="presParOf" srcId="{E4D1698C-1C1B-4C4B-9CBD-C3D214AC9849}" destId="{5F12EEBD-B326-4566-B013-F3972FD0B8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3003BB-CFC5-4B84-AFBD-5AE0167B943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7FB9DFD-28DD-483C-9C5B-CA7A7ADA40D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Психолого-педагогически</a:t>
          </a:r>
          <a:r>
            <a: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ФГОС ДО раздел III п.3.2. –построение образовательной деятельности на основе взаимодействия взрослых и детей, ориентированного на интересы и возможности каждого ребенка…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48AD665-21B2-4DCE-8069-5CB35363E14C}" type="parTrans" cxnId="{A59D89AB-67B7-4F48-A69C-E86F044D57E3}">
      <dgm:prSet/>
      <dgm:spPr/>
      <dgm:t>
        <a:bodyPr/>
        <a:lstStyle/>
        <a:p>
          <a:endParaRPr lang="ru-RU"/>
        </a:p>
      </dgm:t>
    </dgm:pt>
    <dgm:pt modelId="{6F0AE90D-7FD0-4EDB-9894-4A5D717D7983}" type="sibTrans" cxnId="{A59D89AB-67B7-4F48-A69C-E86F044D57E3}">
      <dgm:prSet/>
      <dgm:spPr/>
      <dgm:t>
        <a:bodyPr/>
        <a:lstStyle/>
        <a:p>
          <a:endParaRPr lang="ru-RU"/>
        </a:p>
      </dgm:t>
    </dgm:pt>
    <dgm:pt modelId="{F0228C6B-C985-4340-B370-A8270567B5A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Материально-технические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                                                          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ФГОС ДО раздел III п.3.5. – требования к средствам обучения и воспитания в соответствии с возрастом и инд. особенностями развития; оснащенность РППС, обеспечение ООП оборудованием и др.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025233-32F8-4871-8C91-6CE69A9FE55B}" type="parTrans" cxnId="{381B4837-3C51-424A-AD6B-FCBB3A492167}">
      <dgm:prSet/>
      <dgm:spPr/>
      <dgm:t>
        <a:bodyPr/>
        <a:lstStyle/>
        <a:p>
          <a:endParaRPr lang="ru-RU"/>
        </a:p>
      </dgm:t>
    </dgm:pt>
    <dgm:pt modelId="{056988F4-7DB9-40C3-A245-4F3A047D4A84}" type="sibTrans" cxnId="{381B4837-3C51-424A-AD6B-FCBB3A492167}">
      <dgm:prSet/>
      <dgm:spPr/>
      <dgm:t>
        <a:bodyPr/>
        <a:lstStyle/>
        <a:p>
          <a:endParaRPr lang="ru-RU"/>
        </a:p>
      </dgm:t>
    </dgm:pt>
    <dgm:pt modelId="{2F15BEC6-89E8-4C3C-8FA6-154EDB5C6CE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Кадровые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                                                                                 ФГОС ДО раздел III п.3.4.2 –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пед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работники должны обладать основными компетенциями, необходимыми для создания условия развития детей…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FAB909B-071F-440E-BEB9-C97334E78ECB}" type="parTrans" cxnId="{A1B09EEF-6358-4B67-8956-2AD675CB574D}">
      <dgm:prSet/>
      <dgm:spPr/>
      <dgm:t>
        <a:bodyPr/>
        <a:lstStyle/>
        <a:p>
          <a:endParaRPr lang="ru-RU"/>
        </a:p>
      </dgm:t>
    </dgm:pt>
    <dgm:pt modelId="{F764F865-62EC-4D1F-B9D2-75CC88DD5226}" type="sibTrans" cxnId="{A1B09EEF-6358-4B67-8956-2AD675CB574D}">
      <dgm:prSet/>
      <dgm:spPr/>
      <dgm:t>
        <a:bodyPr/>
        <a:lstStyle/>
        <a:p>
          <a:endParaRPr lang="ru-RU"/>
        </a:p>
      </dgm:t>
    </dgm:pt>
    <dgm:pt modelId="{055F583A-F45D-462C-BB34-0E8C87E6824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РППС                                                                                                                  </a:t>
          </a: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ФГОС ДО раздел III п.3.3.4 –образовательное пространство должно быть оснащено средствами обучения и воспитания (техническими)…обеспечить игровую, познавательную, исследовательскую и творческую активность всех детей…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3140ED-5163-4DCC-8212-F59A3BFBFA1E}" type="parTrans" cxnId="{8BD19E5E-6E36-485D-A6F2-1271C1B6E083}">
      <dgm:prSet/>
      <dgm:spPr/>
      <dgm:t>
        <a:bodyPr/>
        <a:lstStyle/>
        <a:p>
          <a:endParaRPr lang="ru-RU"/>
        </a:p>
      </dgm:t>
    </dgm:pt>
    <dgm:pt modelId="{0D038ECD-4741-4786-8F76-E425116CBEBA}" type="sibTrans" cxnId="{8BD19E5E-6E36-485D-A6F2-1271C1B6E083}">
      <dgm:prSet/>
      <dgm:spPr/>
      <dgm:t>
        <a:bodyPr/>
        <a:lstStyle/>
        <a:p>
          <a:endParaRPr lang="ru-RU"/>
        </a:p>
      </dgm:t>
    </dgm:pt>
    <dgm:pt modelId="{30BA4E0F-0FBA-469A-9266-F1F4E30ED8F0}" type="pres">
      <dgm:prSet presAssocID="{963003BB-CFC5-4B84-AFBD-5AE0167B943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846B2C-78B3-43F3-9DB2-ABB37F49A90B}" type="pres">
      <dgm:prSet presAssocID="{963003BB-CFC5-4B84-AFBD-5AE0167B943B}" presName="dummyMaxCanvas" presStyleCnt="0">
        <dgm:presLayoutVars/>
      </dgm:prSet>
      <dgm:spPr/>
    </dgm:pt>
    <dgm:pt modelId="{675393DC-9BCD-41CD-900B-AC6B5A22E611}" type="pres">
      <dgm:prSet presAssocID="{963003BB-CFC5-4B84-AFBD-5AE0167B943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DB5EB-AEF9-4FD0-A0FC-397BD2B76F3C}" type="pres">
      <dgm:prSet presAssocID="{963003BB-CFC5-4B84-AFBD-5AE0167B943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6E46E-2F9E-4F09-9ACE-21BDCCA940A4}" type="pres">
      <dgm:prSet presAssocID="{963003BB-CFC5-4B84-AFBD-5AE0167B943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C895E-5FD3-4163-8F3D-AF458CB6F81F}" type="pres">
      <dgm:prSet presAssocID="{963003BB-CFC5-4B84-AFBD-5AE0167B943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44A83-28B8-49C4-929C-BE263D706C44}" type="pres">
      <dgm:prSet presAssocID="{963003BB-CFC5-4B84-AFBD-5AE0167B943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18C21-AD45-4F91-BBD5-A1055859334A}" type="pres">
      <dgm:prSet presAssocID="{963003BB-CFC5-4B84-AFBD-5AE0167B943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CB690-57EC-4A97-8D5E-66D7AAC7B4FE}" type="pres">
      <dgm:prSet presAssocID="{963003BB-CFC5-4B84-AFBD-5AE0167B943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CC30F-0976-467B-ADAC-50A2B76D8675}" type="pres">
      <dgm:prSet presAssocID="{963003BB-CFC5-4B84-AFBD-5AE0167B943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8E919-4A6E-4087-B598-7E9D7DA9CAF8}" type="pres">
      <dgm:prSet presAssocID="{963003BB-CFC5-4B84-AFBD-5AE0167B943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AB6A9-43D7-4BBE-A569-80E4BBE63881}" type="pres">
      <dgm:prSet presAssocID="{963003BB-CFC5-4B84-AFBD-5AE0167B943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828D6-59D4-4A9F-8161-5669FF8ABB5F}" type="pres">
      <dgm:prSet presAssocID="{963003BB-CFC5-4B84-AFBD-5AE0167B943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25037A-E4D9-47A1-BC7A-ECAE3B945C5C}" type="presOf" srcId="{77FB9DFD-28DD-483C-9C5B-CA7A7ADA40D1}" destId="{54CCC30F-0976-467B-ADAC-50A2B76D8675}" srcOrd="1" destOrd="0" presId="urn:microsoft.com/office/officeart/2005/8/layout/vProcess5"/>
    <dgm:cxn modelId="{381B4837-3C51-424A-AD6B-FCBB3A492167}" srcId="{963003BB-CFC5-4B84-AFBD-5AE0167B943B}" destId="{F0228C6B-C985-4340-B370-A8270567B5A1}" srcOrd="1" destOrd="0" parTransId="{83025233-32F8-4871-8C91-6CE69A9FE55B}" sibTransId="{056988F4-7DB9-40C3-A245-4F3A047D4A84}"/>
    <dgm:cxn modelId="{9C78F3BA-C98B-4A89-9A83-E3EC487AA2F0}" type="presOf" srcId="{F764F865-62EC-4D1F-B9D2-75CC88DD5226}" destId="{4E8CB690-57EC-4A97-8D5E-66D7AAC7B4FE}" srcOrd="0" destOrd="0" presId="urn:microsoft.com/office/officeart/2005/8/layout/vProcess5"/>
    <dgm:cxn modelId="{741DA019-F4D0-4BB5-87DB-5D475ED52195}" type="presOf" srcId="{F0228C6B-C985-4340-B370-A8270567B5A1}" destId="{636DB5EB-AEF9-4FD0-A0FC-397BD2B76F3C}" srcOrd="0" destOrd="0" presId="urn:microsoft.com/office/officeart/2005/8/layout/vProcess5"/>
    <dgm:cxn modelId="{FD05EA4C-BF64-4DA9-87AC-70D687701865}" type="presOf" srcId="{6F0AE90D-7FD0-4EDB-9894-4A5D717D7983}" destId="{DC944A83-28B8-49C4-929C-BE263D706C44}" srcOrd="0" destOrd="0" presId="urn:microsoft.com/office/officeart/2005/8/layout/vProcess5"/>
    <dgm:cxn modelId="{DA6C8708-30D7-41CF-B570-6A79938A08AE}" type="presOf" srcId="{77FB9DFD-28DD-483C-9C5B-CA7A7ADA40D1}" destId="{675393DC-9BCD-41CD-900B-AC6B5A22E611}" srcOrd="0" destOrd="0" presId="urn:microsoft.com/office/officeart/2005/8/layout/vProcess5"/>
    <dgm:cxn modelId="{8BD19E5E-6E36-485D-A6F2-1271C1B6E083}" srcId="{963003BB-CFC5-4B84-AFBD-5AE0167B943B}" destId="{055F583A-F45D-462C-BB34-0E8C87E6824B}" srcOrd="3" destOrd="0" parTransId="{613140ED-5163-4DCC-8212-F59A3BFBFA1E}" sibTransId="{0D038ECD-4741-4786-8F76-E425116CBEBA}"/>
    <dgm:cxn modelId="{FC6E6A2B-AA34-4570-AB93-51765AEADDA4}" type="presOf" srcId="{055F583A-F45D-462C-BB34-0E8C87E6824B}" destId="{FB1828D6-59D4-4A9F-8161-5669FF8ABB5F}" srcOrd="1" destOrd="0" presId="urn:microsoft.com/office/officeart/2005/8/layout/vProcess5"/>
    <dgm:cxn modelId="{DAA96B36-0F74-4A1E-9896-047C5A419294}" type="presOf" srcId="{056988F4-7DB9-40C3-A245-4F3A047D4A84}" destId="{05018C21-AD45-4F91-BBD5-A1055859334A}" srcOrd="0" destOrd="0" presId="urn:microsoft.com/office/officeart/2005/8/layout/vProcess5"/>
    <dgm:cxn modelId="{A59D89AB-67B7-4F48-A69C-E86F044D57E3}" srcId="{963003BB-CFC5-4B84-AFBD-5AE0167B943B}" destId="{77FB9DFD-28DD-483C-9C5B-CA7A7ADA40D1}" srcOrd="0" destOrd="0" parTransId="{F48AD665-21B2-4DCE-8069-5CB35363E14C}" sibTransId="{6F0AE90D-7FD0-4EDB-9894-4A5D717D7983}"/>
    <dgm:cxn modelId="{F258CFD9-143B-4584-93DD-DCF7FFBA2858}" type="presOf" srcId="{055F583A-F45D-462C-BB34-0E8C87E6824B}" destId="{519C895E-5FD3-4163-8F3D-AF458CB6F81F}" srcOrd="0" destOrd="0" presId="urn:microsoft.com/office/officeart/2005/8/layout/vProcess5"/>
    <dgm:cxn modelId="{A1B09EEF-6358-4B67-8956-2AD675CB574D}" srcId="{963003BB-CFC5-4B84-AFBD-5AE0167B943B}" destId="{2F15BEC6-89E8-4C3C-8FA6-154EDB5C6CEE}" srcOrd="2" destOrd="0" parTransId="{6FAB909B-071F-440E-BEB9-C97334E78ECB}" sibTransId="{F764F865-62EC-4D1F-B9D2-75CC88DD5226}"/>
    <dgm:cxn modelId="{89EC6DE1-1F32-48EF-BB04-87C43990180A}" type="presOf" srcId="{2F15BEC6-89E8-4C3C-8FA6-154EDB5C6CEE}" destId="{EB6AB6A9-43D7-4BBE-A569-80E4BBE63881}" srcOrd="1" destOrd="0" presId="urn:microsoft.com/office/officeart/2005/8/layout/vProcess5"/>
    <dgm:cxn modelId="{926EAFFE-187F-4677-AC82-599F9AFE5535}" type="presOf" srcId="{2F15BEC6-89E8-4C3C-8FA6-154EDB5C6CEE}" destId="{7E26E46E-2F9E-4F09-9ACE-21BDCCA940A4}" srcOrd="0" destOrd="0" presId="urn:microsoft.com/office/officeart/2005/8/layout/vProcess5"/>
    <dgm:cxn modelId="{F7D6FB99-E344-485D-B5A5-E9AF98F4ECF1}" type="presOf" srcId="{F0228C6B-C985-4340-B370-A8270567B5A1}" destId="{8BB8E919-4A6E-4087-B598-7E9D7DA9CAF8}" srcOrd="1" destOrd="0" presId="urn:microsoft.com/office/officeart/2005/8/layout/vProcess5"/>
    <dgm:cxn modelId="{11797A95-F983-4D5B-A73D-6B57A038A413}" type="presOf" srcId="{963003BB-CFC5-4B84-AFBD-5AE0167B943B}" destId="{30BA4E0F-0FBA-469A-9266-F1F4E30ED8F0}" srcOrd="0" destOrd="0" presId="urn:microsoft.com/office/officeart/2005/8/layout/vProcess5"/>
    <dgm:cxn modelId="{5F7FAC4A-9844-4E2E-BE4D-D6A50F1EA6BC}" type="presParOf" srcId="{30BA4E0F-0FBA-469A-9266-F1F4E30ED8F0}" destId="{1F846B2C-78B3-43F3-9DB2-ABB37F49A90B}" srcOrd="0" destOrd="0" presId="urn:microsoft.com/office/officeart/2005/8/layout/vProcess5"/>
    <dgm:cxn modelId="{1297FC7B-FC08-4FBC-938B-2423D2044EC5}" type="presParOf" srcId="{30BA4E0F-0FBA-469A-9266-F1F4E30ED8F0}" destId="{675393DC-9BCD-41CD-900B-AC6B5A22E611}" srcOrd="1" destOrd="0" presId="urn:microsoft.com/office/officeart/2005/8/layout/vProcess5"/>
    <dgm:cxn modelId="{D3499E15-59F7-4A49-ADC0-56A23F81B8A6}" type="presParOf" srcId="{30BA4E0F-0FBA-469A-9266-F1F4E30ED8F0}" destId="{636DB5EB-AEF9-4FD0-A0FC-397BD2B76F3C}" srcOrd="2" destOrd="0" presId="urn:microsoft.com/office/officeart/2005/8/layout/vProcess5"/>
    <dgm:cxn modelId="{E9A6E3E6-1686-4364-9AF0-CE2F05079CAC}" type="presParOf" srcId="{30BA4E0F-0FBA-469A-9266-F1F4E30ED8F0}" destId="{7E26E46E-2F9E-4F09-9ACE-21BDCCA940A4}" srcOrd="3" destOrd="0" presId="urn:microsoft.com/office/officeart/2005/8/layout/vProcess5"/>
    <dgm:cxn modelId="{FE83F06C-7602-4CDA-8D95-57B21084584B}" type="presParOf" srcId="{30BA4E0F-0FBA-469A-9266-F1F4E30ED8F0}" destId="{519C895E-5FD3-4163-8F3D-AF458CB6F81F}" srcOrd="4" destOrd="0" presId="urn:microsoft.com/office/officeart/2005/8/layout/vProcess5"/>
    <dgm:cxn modelId="{A357DE90-4EEE-42A8-9955-CE3A76014066}" type="presParOf" srcId="{30BA4E0F-0FBA-469A-9266-F1F4E30ED8F0}" destId="{DC944A83-28B8-49C4-929C-BE263D706C44}" srcOrd="5" destOrd="0" presId="urn:microsoft.com/office/officeart/2005/8/layout/vProcess5"/>
    <dgm:cxn modelId="{3B8784C7-90BD-4CFD-AAF5-AC8CEE0B0885}" type="presParOf" srcId="{30BA4E0F-0FBA-469A-9266-F1F4E30ED8F0}" destId="{05018C21-AD45-4F91-BBD5-A1055859334A}" srcOrd="6" destOrd="0" presId="urn:microsoft.com/office/officeart/2005/8/layout/vProcess5"/>
    <dgm:cxn modelId="{0C0BDD22-1EFD-4237-8FBC-B8DBC8F9B546}" type="presParOf" srcId="{30BA4E0F-0FBA-469A-9266-F1F4E30ED8F0}" destId="{4E8CB690-57EC-4A97-8D5E-66D7AAC7B4FE}" srcOrd="7" destOrd="0" presId="urn:microsoft.com/office/officeart/2005/8/layout/vProcess5"/>
    <dgm:cxn modelId="{9A0A0F4A-BFC1-4396-8E52-773F73461F8C}" type="presParOf" srcId="{30BA4E0F-0FBA-469A-9266-F1F4E30ED8F0}" destId="{54CCC30F-0976-467B-ADAC-50A2B76D8675}" srcOrd="8" destOrd="0" presId="urn:microsoft.com/office/officeart/2005/8/layout/vProcess5"/>
    <dgm:cxn modelId="{676B5365-9AA6-4217-A59D-60C2298D8919}" type="presParOf" srcId="{30BA4E0F-0FBA-469A-9266-F1F4E30ED8F0}" destId="{8BB8E919-4A6E-4087-B598-7E9D7DA9CAF8}" srcOrd="9" destOrd="0" presId="urn:microsoft.com/office/officeart/2005/8/layout/vProcess5"/>
    <dgm:cxn modelId="{21EA3B06-7DD8-4EDC-BE84-CD76E8E6A91A}" type="presParOf" srcId="{30BA4E0F-0FBA-469A-9266-F1F4E30ED8F0}" destId="{EB6AB6A9-43D7-4BBE-A569-80E4BBE63881}" srcOrd="10" destOrd="0" presId="urn:microsoft.com/office/officeart/2005/8/layout/vProcess5"/>
    <dgm:cxn modelId="{CFC2A4A9-42E3-45FF-A57A-D4704E93588C}" type="presParOf" srcId="{30BA4E0F-0FBA-469A-9266-F1F4E30ED8F0}" destId="{FB1828D6-59D4-4A9F-8161-5669FF8ABB5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CEED86-6C72-48B1-BB85-676A779F8E92}" type="doc">
      <dgm:prSet loTypeId="urn:microsoft.com/office/officeart/2005/8/layout/hList6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6212401-6E30-418E-8412-82C73BCB5B0E}">
      <dgm:prSet phldrT="[Текст]" custT="1"/>
      <dgm:spPr/>
      <dgm:t>
        <a:bodyPr/>
        <a:lstStyle/>
        <a:p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Зам.зав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по ВМР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0AD088CC-A36B-434C-99B9-E115F086003D}" type="parTrans" cxnId="{F43E3EA1-3593-4734-BE1F-AD998A5E34E4}">
      <dgm:prSet/>
      <dgm:spPr/>
      <dgm:t>
        <a:bodyPr/>
        <a:lstStyle/>
        <a:p>
          <a:endParaRPr lang="ru-RU"/>
        </a:p>
      </dgm:t>
    </dgm:pt>
    <dgm:pt modelId="{24E8A95F-A901-4493-8C7F-8500F3E26F2F}" type="sibTrans" cxnId="{F43E3EA1-3593-4734-BE1F-AD998A5E34E4}">
      <dgm:prSet/>
      <dgm:spPr/>
      <dgm:t>
        <a:bodyPr/>
        <a:lstStyle/>
        <a:p>
          <a:endParaRPr lang="ru-RU"/>
        </a:p>
      </dgm:t>
    </dgm:pt>
    <dgm:pt modelId="{2AE5BBE8-E47B-496E-98DD-F0BFDA81E40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опрос (анкетирование педагогов 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85B8F58-7333-4C82-80D3-6536E0F35B90}" type="parTrans" cxnId="{5AAD128A-E90B-4139-B0AE-8E3DCE1F2F8F}">
      <dgm:prSet/>
      <dgm:spPr/>
      <dgm:t>
        <a:bodyPr/>
        <a:lstStyle/>
        <a:p>
          <a:endParaRPr lang="ru-RU"/>
        </a:p>
      </dgm:t>
    </dgm:pt>
    <dgm:pt modelId="{F94DBD51-4A27-4830-9D8A-376DA6911200}" type="sibTrans" cxnId="{5AAD128A-E90B-4139-B0AE-8E3DCE1F2F8F}">
      <dgm:prSet/>
      <dgm:spPr/>
      <dgm:t>
        <a:bodyPr/>
        <a:lstStyle/>
        <a:p>
          <a:endParaRPr lang="ru-RU"/>
        </a:p>
      </dgm:t>
    </dgm:pt>
    <dgm:pt modelId="{E293FE3B-0C87-4A11-A583-5D30DDBA059B}">
      <dgm:prSet phldrT="[Текст]" custT="1"/>
      <dgm:spPr/>
      <dgm:t>
        <a:bodyPr/>
        <a:lstStyle/>
        <a:p>
          <a:r>
            <a:rPr lang="ru-RU" sz="2800" b="1" smtClean="0">
              <a:latin typeface="Times New Roman" pitchFamily="18" charset="0"/>
              <a:cs typeface="Times New Roman" pitchFamily="18" charset="0"/>
            </a:rPr>
            <a:t>Воспитатель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5B71720-8C3E-4424-8E23-F101127ED4AD}" type="parTrans" cxnId="{B47820E3-F328-481C-959C-73F5A3DEBA89}">
      <dgm:prSet/>
      <dgm:spPr/>
      <dgm:t>
        <a:bodyPr/>
        <a:lstStyle/>
        <a:p>
          <a:endParaRPr lang="ru-RU"/>
        </a:p>
      </dgm:t>
    </dgm:pt>
    <dgm:pt modelId="{EA364E56-5E78-4228-B8AF-39B3BC8F408E}" type="sibTrans" cxnId="{B47820E3-F328-481C-959C-73F5A3DEBA89}">
      <dgm:prSet/>
      <dgm:spPr/>
      <dgm:t>
        <a:bodyPr/>
        <a:lstStyle/>
        <a:p>
          <a:endParaRPr lang="ru-RU"/>
        </a:p>
      </dgm:t>
    </dgm:pt>
    <dgm:pt modelId="{675011A9-9335-4746-BED4-E275A6AE60C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беседы с детьми; 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711A57-18FD-496D-9E6C-AB3843CB8515}" type="parTrans" cxnId="{25ADC9FD-FD7D-4D8A-9095-C62BCF968CC3}">
      <dgm:prSet/>
      <dgm:spPr/>
      <dgm:t>
        <a:bodyPr/>
        <a:lstStyle/>
        <a:p>
          <a:endParaRPr lang="ru-RU"/>
        </a:p>
      </dgm:t>
    </dgm:pt>
    <dgm:pt modelId="{A1357BF2-6C61-4DB6-AB6C-7239B5727A01}" type="sibTrans" cxnId="{25ADC9FD-FD7D-4D8A-9095-C62BCF968CC3}">
      <dgm:prSet/>
      <dgm:spPr/>
      <dgm:t>
        <a:bodyPr/>
        <a:lstStyle/>
        <a:p>
          <a:endParaRPr lang="ru-RU"/>
        </a:p>
      </dgm:t>
    </dgm:pt>
    <dgm:pt modelId="{7226B525-43EB-432E-A287-879603737658}">
      <dgm:prSet phldrT="[Текст]"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Педагог-психолог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E731E31-9CE9-44C9-89FA-F215B065FD38}" type="parTrans" cxnId="{7F7D7FA2-127E-4345-AAE7-125940B3CA41}">
      <dgm:prSet/>
      <dgm:spPr/>
      <dgm:t>
        <a:bodyPr/>
        <a:lstStyle/>
        <a:p>
          <a:endParaRPr lang="ru-RU"/>
        </a:p>
      </dgm:t>
    </dgm:pt>
    <dgm:pt modelId="{3A8B49D0-2A27-4015-B104-4ABB2B7D12FB}" type="sibTrans" cxnId="{7F7D7FA2-127E-4345-AAE7-125940B3CA41}">
      <dgm:prSet/>
      <dgm:spPr/>
      <dgm:t>
        <a:bodyPr/>
        <a:lstStyle/>
        <a:p>
          <a:endParaRPr lang="ru-RU"/>
        </a:p>
      </dgm:t>
    </dgm:pt>
    <dgm:pt modelId="{8803CE5B-E39C-47DA-9B73-D296303D254E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диагностические методики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72DF915-0DEB-4063-80AB-A86D21AAA88A}" type="parTrans" cxnId="{52746DB7-790B-469D-8122-BEAA989FDBD0}">
      <dgm:prSet/>
      <dgm:spPr/>
      <dgm:t>
        <a:bodyPr/>
        <a:lstStyle/>
        <a:p>
          <a:endParaRPr lang="ru-RU"/>
        </a:p>
      </dgm:t>
    </dgm:pt>
    <dgm:pt modelId="{689DB03F-A66E-4607-9E91-4A7AFF835664}" type="sibTrans" cxnId="{52746DB7-790B-469D-8122-BEAA989FDBD0}">
      <dgm:prSet/>
      <dgm:spPr/>
      <dgm:t>
        <a:bodyPr/>
        <a:lstStyle/>
        <a:p>
          <a:endParaRPr lang="ru-RU"/>
        </a:p>
      </dgm:t>
    </dgm:pt>
    <dgm:pt modelId="{AE37E9FE-C29D-4FE6-83E5-BB6A0D6E6074}">
      <dgm:prSet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мониторинг детских вопросов; 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61E75D-A93B-48B8-8DA8-AE92CFCCBD93}" type="parTrans" cxnId="{9D6FDFA8-736F-4CFB-B052-85DA0D10000D}">
      <dgm:prSet/>
      <dgm:spPr/>
      <dgm:t>
        <a:bodyPr/>
        <a:lstStyle/>
        <a:p>
          <a:endParaRPr lang="ru-RU"/>
        </a:p>
      </dgm:t>
    </dgm:pt>
    <dgm:pt modelId="{A0D2DEFD-3613-43AA-B0AA-C4500DDF8278}" type="sibTrans" cxnId="{9D6FDFA8-736F-4CFB-B052-85DA0D10000D}">
      <dgm:prSet/>
      <dgm:spPr/>
      <dgm:t>
        <a:bodyPr/>
        <a:lstStyle/>
        <a:p>
          <a:endParaRPr lang="ru-RU"/>
        </a:p>
      </dgm:t>
    </dgm:pt>
    <dgm:pt modelId="{81BB9FD3-720A-4621-B795-937A7577ACC4}">
      <dgm:prSet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серия наблюдений за деятельностью детей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CCC68F-29F4-4CC8-B8C0-0D69956D8EB4}" type="parTrans" cxnId="{E1656AE0-769E-4C97-A2C2-9BBA84961419}">
      <dgm:prSet/>
      <dgm:spPr/>
      <dgm:t>
        <a:bodyPr/>
        <a:lstStyle/>
        <a:p>
          <a:endParaRPr lang="ru-RU"/>
        </a:p>
      </dgm:t>
    </dgm:pt>
    <dgm:pt modelId="{F9432655-B055-4266-B9DB-B1A793D4D9F5}" type="sibTrans" cxnId="{E1656AE0-769E-4C97-A2C2-9BBA84961419}">
      <dgm:prSet/>
      <dgm:spPr/>
      <dgm:t>
        <a:bodyPr/>
        <a:lstStyle/>
        <a:p>
          <a:endParaRPr lang="ru-RU"/>
        </a:p>
      </dgm:t>
    </dgm:pt>
    <dgm:pt modelId="{E10B0443-8F7A-47AB-834E-F0E193B3D3BB}">
      <dgm:prSet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опрос (анкетирование родителей);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629507-2808-4ACE-8851-11E99B8672C4}" type="parTrans" cxnId="{5DA767B2-A09E-4655-8A4A-CBC5D3531AF6}">
      <dgm:prSet/>
      <dgm:spPr/>
      <dgm:t>
        <a:bodyPr/>
        <a:lstStyle/>
        <a:p>
          <a:endParaRPr lang="ru-RU"/>
        </a:p>
      </dgm:t>
    </dgm:pt>
    <dgm:pt modelId="{AD889220-CC16-4BAD-B589-2EC552F10DC5}" type="sibTrans" cxnId="{5DA767B2-A09E-4655-8A4A-CBC5D3531AF6}">
      <dgm:prSet/>
      <dgm:spPr/>
      <dgm:t>
        <a:bodyPr/>
        <a:lstStyle/>
        <a:p>
          <a:endParaRPr lang="ru-RU"/>
        </a:p>
      </dgm:t>
    </dgm:pt>
    <dgm:pt modelId="{7F1E51DA-098F-4349-B6AA-B57963922D51}">
      <dgm:prSet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Изучить содержание детских интересов и познавательный мотив деятельности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E2E4A66A-B845-4682-9141-BC3477EEF3B0}" type="parTrans" cxnId="{873C2862-621E-4667-A8F2-723E554D7350}">
      <dgm:prSet/>
      <dgm:spPr/>
      <dgm:t>
        <a:bodyPr/>
        <a:lstStyle/>
        <a:p>
          <a:endParaRPr lang="ru-RU"/>
        </a:p>
      </dgm:t>
    </dgm:pt>
    <dgm:pt modelId="{F0E4CE35-BB2B-4758-A78B-1051595A12A3}" type="sibTrans" cxnId="{873C2862-621E-4667-A8F2-723E554D7350}">
      <dgm:prSet/>
      <dgm:spPr/>
      <dgm:t>
        <a:bodyPr/>
        <a:lstStyle/>
        <a:p>
          <a:endParaRPr lang="ru-RU"/>
        </a:p>
      </dgm:t>
    </dgm:pt>
    <dgm:pt modelId="{076BAF22-47AC-4BF2-BBF4-0D89FB8E73B8}">
      <dgm:prSet phldrT="[Текст]" custT="1"/>
      <dgm:spPr/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Цель: Изучение произвольной поисковой активности в форме вопросов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F8E9D8D-CAC3-4582-BFC4-DDDDCC913D2F}" type="parTrans" cxnId="{C58BDB6A-3306-4E0F-9E71-8A8A91D62D7E}">
      <dgm:prSet/>
      <dgm:spPr/>
      <dgm:t>
        <a:bodyPr/>
        <a:lstStyle/>
        <a:p>
          <a:endParaRPr lang="ru-RU"/>
        </a:p>
      </dgm:t>
    </dgm:pt>
    <dgm:pt modelId="{90D4583C-7563-428A-B2B0-FE535233D614}" type="sibTrans" cxnId="{C58BDB6A-3306-4E0F-9E71-8A8A91D62D7E}">
      <dgm:prSet/>
      <dgm:spPr/>
      <dgm:t>
        <a:bodyPr/>
        <a:lstStyle/>
        <a:p>
          <a:endParaRPr lang="ru-RU"/>
        </a:p>
      </dgm:t>
    </dgm:pt>
    <dgm:pt modelId="{80AF79C1-9DCF-4EB8-97E5-06AD99831866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Изучение содержания детских интересов и предпочтений</a:t>
          </a:r>
        </a:p>
      </dgm:t>
    </dgm:pt>
    <dgm:pt modelId="{8073E0B1-024F-415B-847F-64EC4F4A75DF}" type="parTrans" cxnId="{0DC1C1AC-C6BA-4D92-B61E-297A3CCAC4C5}">
      <dgm:prSet/>
      <dgm:spPr/>
      <dgm:t>
        <a:bodyPr/>
        <a:lstStyle/>
        <a:p>
          <a:endParaRPr lang="ru-RU"/>
        </a:p>
      </dgm:t>
    </dgm:pt>
    <dgm:pt modelId="{870FFD47-B9AD-4419-A3E7-60D955974AF2}" type="sibTrans" cxnId="{0DC1C1AC-C6BA-4D92-B61E-297A3CCAC4C5}">
      <dgm:prSet/>
      <dgm:spPr/>
      <dgm:t>
        <a:bodyPr/>
        <a:lstStyle/>
        <a:p>
          <a:endParaRPr lang="ru-RU"/>
        </a:p>
      </dgm:t>
    </dgm:pt>
    <dgm:pt modelId="{80F7FE80-5DE0-4057-869D-9EFD99D6DA4A}">
      <dgm:prSet custT="1"/>
      <dgm:spPr/>
      <dgm:t>
        <a:bodyPr/>
        <a:lstStyle/>
        <a:p>
          <a:endParaRPr lang="ru-RU" sz="16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4467E5-C060-4E01-AECA-634CB73E7A25}" type="parTrans" cxnId="{604F60A2-B5FC-4240-B6B9-CA33450D7C5E}">
      <dgm:prSet/>
      <dgm:spPr/>
      <dgm:t>
        <a:bodyPr/>
        <a:lstStyle/>
        <a:p>
          <a:endParaRPr lang="ru-RU"/>
        </a:p>
      </dgm:t>
    </dgm:pt>
    <dgm:pt modelId="{C5F176A7-11A3-49E8-9870-B3A8E2A479E7}" type="sibTrans" cxnId="{604F60A2-B5FC-4240-B6B9-CA33450D7C5E}">
      <dgm:prSet/>
      <dgm:spPr/>
      <dgm:t>
        <a:bodyPr/>
        <a:lstStyle/>
        <a:p>
          <a:endParaRPr lang="ru-RU"/>
        </a:p>
      </dgm:t>
    </dgm:pt>
    <dgm:pt modelId="{2B98E9D7-91D7-44C0-B99A-2BD976413023}" type="pres">
      <dgm:prSet presAssocID="{8ECEED86-6C72-48B1-BB85-676A779F8E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84CA05-C177-4BA0-B1E6-FBB6229EF051}" type="pres">
      <dgm:prSet presAssocID="{06212401-6E30-418E-8412-82C73BCB5B0E}" presName="node" presStyleLbl="node1" presStyleIdx="0" presStyleCnt="3" custLinFactNeighborX="15795" custLinFactNeighborY="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98AD3-67A6-4357-B381-F98F326B0258}" type="pres">
      <dgm:prSet presAssocID="{24E8A95F-A901-4493-8C7F-8500F3E26F2F}" presName="sibTrans" presStyleCnt="0"/>
      <dgm:spPr/>
      <dgm:t>
        <a:bodyPr/>
        <a:lstStyle/>
        <a:p>
          <a:endParaRPr lang="ru-RU"/>
        </a:p>
      </dgm:t>
    </dgm:pt>
    <dgm:pt modelId="{01D140B0-1E71-424B-80FA-3D7335864D80}" type="pres">
      <dgm:prSet presAssocID="{E293FE3B-0C87-4A11-A583-5D30DDBA05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C2B2B-F2EF-4DC0-AFF9-F15DB6D0CD31}" type="pres">
      <dgm:prSet presAssocID="{EA364E56-5E78-4228-B8AF-39B3BC8F408E}" presName="sibTrans" presStyleCnt="0"/>
      <dgm:spPr/>
      <dgm:t>
        <a:bodyPr/>
        <a:lstStyle/>
        <a:p>
          <a:endParaRPr lang="ru-RU"/>
        </a:p>
      </dgm:t>
    </dgm:pt>
    <dgm:pt modelId="{E232B723-BF28-4811-9AD6-DBD0EB224F8C}" type="pres">
      <dgm:prSet presAssocID="{7226B525-43EB-432E-A287-87960373765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64E4C3-F8EC-43CC-B5FD-92EE1802FEFB}" type="presOf" srcId="{7226B525-43EB-432E-A287-879603737658}" destId="{E232B723-BF28-4811-9AD6-DBD0EB224F8C}" srcOrd="0" destOrd="0" presId="urn:microsoft.com/office/officeart/2005/8/layout/hList6"/>
    <dgm:cxn modelId="{38AD1F4E-E988-47FD-916E-E7FE96D46AAF}" type="presOf" srcId="{80AF79C1-9DCF-4EB8-97E5-06AD99831866}" destId="{E232B723-BF28-4811-9AD6-DBD0EB224F8C}" srcOrd="0" destOrd="4" presId="urn:microsoft.com/office/officeart/2005/8/layout/hList6"/>
    <dgm:cxn modelId="{42B4584B-71F5-4071-885F-FFEF7C8921A0}" type="presOf" srcId="{80F7FE80-5DE0-4057-869D-9EFD99D6DA4A}" destId="{E232B723-BF28-4811-9AD6-DBD0EB224F8C}" srcOrd="0" destOrd="5" presId="urn:microsoft.com/office/officeart/2005/8/layout/hList6"/>
    <dgm:cxn modelId="{1A8AFC54-1C3E-4E4D-B127-78E44FDEB204}" type="presOf" srcId="{2AE5BBE8-E47B-496E-98DD-F0BFDA81E40D}" destId="{9D84CA05-C177-4BA0-B1E6-FBB6229EF051}" srcOrd="0" destOrd="1" presId="urn:microsoft.com/office/officeart/2005/8/layout/hList6"/>
    <dgm:cxn modelId="{F43E3EA1-3593-4734-BE1F-AD998A5E34E4}" srcId="{8ECEED86-6C72-48B1-BB85-676A779F8E92}" destId="{06212401-6E30-418E-8412-82C73BCB5B0E}" srcOrd="0" destOrd="0" parTransId="{0AD088CC-A36B-434C-99B9-E115F086003D}" sibTransId="{24E8A95F-A901-4493-8C7F-8500F3E26F2F}"/>
    <dgm:cxn modelId="{FC39B001-F715-48B5-982D-8E733A967B58}" type="presOf" srcId="{7F1E51DA-098F-4349-B6AA-B57963922D51}" destId="{E232B723-BF28-4811-9AD6-DBD0EB224F8C}" srcOrd="0" destOrd="3" presId="urn:microsoft.com/office/officeart/2005/8/layout/hList6"/>
    <dgm:cxn modelId="{5C82B06E-909D-4662-B5EE-709EE9A235DD}" type="presOf" srcId="{E293FE3B-0C87-4A11-A583-5D30DDBA059B}" destId="{01D140B0-1E71-424B-80FA-3D7335864D80}" srcOrd="0" destOrd="0" presId="urn:microsoft.com/office/officeart/2005/8/layout/hList6"/>
    <dgm:cxn modelId="{C5EF134B-77BC-4AF6-A3A6-F607666C7319}" type="presOf" srcId="{8ECEED86-6C72-48B1-BB85-676A779F8E92}" destId="{2B98E9D7-91D7-44C0-B99A-2BD976413023}" srcOrd="0" destOrd="0" presId="urn:microsoft.com/office/officeart/2005/8/layout/hList6"/>
    <dgm:cxn modelId="{B47820E3-F328-481C-959C-73F5A3DEBA89}" srcId="{8ECEED86-6C72-48B1-BB85-676A779F8E92}" destId="{E293FE3B-0C87-4A11-A583-5D30DDBA059B}" srcOrd="1" destOrd="0" parTransId="{25B71720-8C3E-4424-8E23-F101127ED4AD}" sibTransId="{EA364E56-5E78-4228-B8AF-39B3BC8F408E}"/>
    <dgm:cxn modelId="{E341FC68-66AB-4362-AC38-02B3E708093D}" type="presOf" srcId="{675011A9-9335-4746-BED4-E275A6AE60C8}" destId="{01D140B0-1E71-424B-80FA-3D7335864D80}" srcOrd="0" destOrd="1" presId="urn:microsoft.com/office/officeart/2005/8/layout/hList6"/>
    <dgm:cxn modelId="{04E657FF-D3F5-4545-A8C1-5A40F259AF45}" type="presOf" srcId="{8803CE5B-E39C-47DA-9B73-D296303D254E}" destId="{E232B723-BF28-4811-9AD6-DBD0EB224F8C}" srcOrd="0" destOrd="1" presId="urn:microsoft.com/office/officeart/2005/8/layout/hList6"/>
    <dgm:cxn modelId="{C58BDB6A-3306-4E0F-9E71-8A8A91D62D7E}" srcId="{7226B525-43EB-432E-A287-879603737658}" destId="{076BAF22-47AC-4BF2-BBF4-0D89FB8E73B8}" srcOrd="1" destOrd="0" parTransId="{8F8E9D8D-CAC3-4582-BFC4-DDDDCC913D2F}" sibTransId="{90D4583C-7563-428A-B2B0-FE535233D614}"/>
    <dgm:cxn modelId="{0DC1C1AC-C6BA-4D92-B61E-297A3CCAC4C5}" srcId="{7226B525-43EB-432E-A287-879603737658}" destId="{80AF79C1-9DCF-4EB8-97E5-06AD99831866}" srcOrd="3" destOrd="0" parTransId="{8073E0B1-024F-415B-847F-64EC4F4A75DF}" sibTransId="{870FFD47-B9AD-4419-A3E7-60D955974AF2}"/>
    <dgm:cxn modelId="{5DA767B2-A09E-4655-8A4A-CBC5D3531AF6}" srcId="{E293FE3B-0C87-4A11-A583-5D30DDBA059B}" destId="{E10B0443-8F7A-47AB-834E-F0E193B3D3BB}" srcOrd="3" destOrd="0" parTransId="{DB629507-2808-4ACE-8851-11E99B8672C4}" sibTransId="{AD889220-CC16-4BAD-B589-2EC552F10DC5}"/>
    <dgm:cxn modelId="{C55CFA64-3103-4B50-8B7B-74DF6B1D3ACA}" type="presOf" srcId="{AE37E9FE-C29D-4FE6-83E5-BB6A0D6E6074}" destId="{01D140B0-1E71-424B-80FA-3D7335864D80}" srcOrd="0" destOrd="2" presId="urn:microsoft.com/office/officeart/2005/8/layout/hList6"/>
    <dgm:cxn modelId="{9D6FDFA8-736F-4CFB-B052-85DA0D10000D}" srcId="{E293FE3B-0C87-4A11-A583-5D30DDBA059B}" destId="{AE37E9FE-C29D-4FE6-83E5-BB6A0D6E6074}" srcOrd="1" destOrd="0" parTransId="{9761E75D-A93B-48B8-8DA8-AE92CFCCBD93}" sibTransId="{A0D2DEFD-3613-43AA-B0AA-C4500DDF8278}"/>
    <dgm:cxn modelId="{52746DB7-790B-469D-8122-BEAA989FDBD0}" srcId="{7226B525-43EB-432E-A287-879603737658}" destId="{8803CE5B-E39C-47DA-9B73-D296303D254E}" srcOrd="0" destOrd="0" parTransId="{C72DF915-0DEB-4063-80AB-A86D21AAA88A}" sibTransId="{689DB03F-A66E-4607-9E91-4A7AFF835664}"/>
    <dgm:cxn modelId="{5AAD128A-E90B-4139-B0AE-8E3DCE1F2F8F}" srcId="{06212401-6E30-418E-8412-82C73BCB5B0E}" destId="{2AE5BBE8-E47B-496E-98DD-F0BFDA81E40D}" srcOrd="0" destOrd="0" parTransId="{685B8F58-7333-4C82-80D3-6536E0F35B90}" sibTransId="{F94DBD51-4A27-4830-9D8A-376DA6911200}"/>
    <dgm:cxn modelId="{0AA11B26-5BC6-410F-8009-F06C55AD18B0}" type="presOf" srcId="{06212401-6E30-418E-8412-82C73BCB5B0E}" destId="{9D84CA05-C177-4BA0-B1E6-FBB6229EF051}" srcOrd="0" destOrd="0" presId="urn:microsoft.com/office/officeart/2005/8/layout/hList6"/>
    <dgm:cxn modelId="{25ADC9FD-FD7D-4D8A-9095-C62BCF968CC3}" srcId="{E293FE3B-0C87-4A11-A583-5D30DDBA059B}" destId="{675011A9-9335-4746-BED4-E275A6AE60C8}" srcOrd="0" destOrd="0" parTransId="{A5711A57-18FD-496D-9E6C-AB3843CB8515}" sibTransId="{A1357BF2-6C61-4DB6-AB6C-7239B5727A01}"/>
    <dgm:cxn modelId="{604F60A2-B5FC-4240-B6B9-CA33450D7C5E}" srcId="{7226B525-43EB-432E-A287-879603737658}" destId="{80F7FE80-5DE0-4057-869D-9EFD99D6DA4A}" srcOrd="4" destOrd="0" parTransId="{714467E5-C060-4E01-AECA-634CB73E7A25}" sibTransId="{C5F176A7-11A3-49E8-9870-B3A8E2A479E7}"/>
    <dgm:cxn modelId="{142F1F70-CB53-4887-9FB0-6E19ABAC44F5}" type="presOf" srcId="{81BB9FD3-720A-4621-B795-937A7577ACC4}" destId="{01D140B0-1E71-424B-80FA-3D7335864D80}" srcOrd="0" destOrd="3" presId="urn:microsoft.com/office/officeart/2005/8/layout/hList6"/>
    <dgm:cxn modelId="{E1656AE0-769E-4C97-A2C2-9BBA84961419}" srcId="{E293FE3B-0C87-4A11-A583-5D30DDBA059B}" destId="{81BB9FD3-720A-4621-B795-937A7577ACC4}" srcOrd="2" destOrd="0" parTransId="{DCCCC68F-29F4-4CC8-B8C0-0D69956D8EB4}" sibTransId="{F9432655-B055-4266-B9DB-B1A793D4D9F5}"/>
    <dgm:cxn modelId="{E558784F-614B-40C6-A47B-D64565251CCC}" type="presOf" srcId="{E10B0443-8F7A-47AB-834E-F0E193B3D3BB}" destId="{01D140B0-1E71-424B-80FA-3D7335864D80}" srcOrd="0" destOrd="4" presId="urn:microsoft.com/office/officeart/2005/8/layout/hList6"/>
    <dgm:cxn modelId="{7F7D7FA2-127E-4345-AAE7-125940B3CA41}" srcId="{8ECEED86-6C72-48B1-BB85-676A779F8E92}" destId="{7226B525-43EB-432E-A287-879603737658}" srcOrd="2" destOrd="0" parTransId="{7E731E31-9CE9-44C9-89FA-F215B065FD38}" sibTransId="{3A8B49D0-2A27-4015-B104-4ABB2B7D12FB}"/>
    <dgm:cxn modelId="{873C2862-621E-4667-A8F2-723E554D7350}" srcId="{7226B525-43EB-432E-A287-879603737658}" destId="{7F1E51DA-098F-4349-B6AA-B57963922D51}" srcOrd="2" destOrd="0" parTransId="{E2E4A66A-B845-4682-9141-BC3477EEF3B0}" sibTransId="{F0E4CE35-BB2B-4758-A78B-1051595A12A3}"/>
    <dgm:cxn modelId="{DD103EEC-4F2E-42CC-B1C4-0380C86E3E2A}" type="presOf" srcId="{076BAF22-47AC-4BF2-BBF4-0D89FB8E73B8}" destId="{E232B723-BF28-4811-9AD6-DBD0EB224F8C}" srcOrd="0" destOrd="2" presId="urn:microsoft.com/office/officeart/2005/8/layout/hList6"/>
    <dgm:cxn modelId="{B935C37E-256F-4644-B439-570C7883A6FD}" type="presParOf" srcId="{2B98E9D7-91D7-44C0-B99A-2BD976413023}" destId="{9D84CA05-C177-4BA0-B1E6-FBB6229EF051}" srcOrd="0" destOrd="0" presId="urn:microsoft.com/office/officeart/2005/8/layout/hList6"/>
    <dgm:cxn modelId="{0FDDB3DA-7CD7-4FC7-B052-7D61B18FBABA}" type="presParOf" srcId="{2B98E9D7-91D7-44C0-B99A-2BD976413023}" destId="{A3D98AD3-67A6-4357-B381-F98F326B0258}" srcOrd="1" destOrd="0" presId="urn:microsoft.com/office/officeart/2005/8/layout/hList6"/>
    <dgm:cxn modelId="{07BCF8E5-7E70-4C68-8203-22C72910362C}" type="presParOf" srcId="{2B98E9D7-91D7-44C0-B99A-2BD976413023}" destId="{01D140B0-1E71-424B-80FA-3D7335864D80}" srcOrd="2" destOrd="0" presId="urn:microsoft.com/office/officeart/2005/8/layout/hList6"/>
    <dgm:cxn modelId="{A061E9D7-3CE6-472D-913F-21DBC6551732}" type="presParOf" srcId="{2B98E9D7-91D7-44C0-B99A-2BD976413023}" destId="{53BC2B2B-F2EF-4DC0-AFF9-F15DB6D0CD31}" srcOrd="3" destOrd="0" presId="urn:microsoft.com/office/officeart/2005/8/layout/hList6"/>
    <dgm:cxn modelId="{4D2D1DFA-EC6C-4081-89EC-775DA7F54863}" type="presParOf" srcId="{2B98E9D7-91D7-44C0-B99A-2BD976413023}" destId="{E232B723-BF28-4811-9AD6-DBD0EB224F8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4871DB-4F41-40D6-AE3E-256E28F1EC6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91AC38-6BF8-46FC-BE1C-B02F61C6EAF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насыщенной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РППС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начале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развития интереса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6DE494-B979-4600-B3D5-9F30FA3F940B}" type="parTrans" cxnId="{8F293B24-B5D3-4857-9DF1-DE86975EBE9B}">
      <dgm:prSet/>
      <dgm:spPr/>
      <dgm:t>
        <a:bodyPr/>
        <a:lstStyle/>
        <a:p>
          <a:endParaRPr lang="ru-RU"/>
        </a:p>
      </dgm:t>
    </dgm:pt>
    <dgm:pt modelId="{A65ED3D4-DF2E-475F-8599-1EE1C3EAF264}" type="sibTrans" cxnId="{8F293B24-B5D3-4857-9DF1-DE86975EBE9B}">
      <dgm:prSet/>
      <dgm:spPr/>
      <dgm:t>
        <a:bodyPr/>
        <a:lstStyle/>
        <a:p>
          <a:endParaRPr lang="ru-RU"/>
        </a:p>
      </dgm:t>
    </dgm:pt>
    <dgm:pt modelId="{2FE1F36B-496A-4C6A-86F5-133241F9F03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познавательного поиска 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детей, создание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проблемно-поисковых ситуаций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AD3F32-E14F-43FA-B922-28D1B345E3E4}" type="parTrans" cxnId="{B4D21DC6-AD3C-49E4-A769-7D320CA0E2D0}">
      <dgm:prSet/>
      <dgm:spPr/>
      <dgm:t>
        <a:bodyPr/>
        <a:lstStyle/>
        <a:p>
          <a:endParaRPr lang="ru-RU"/>
        </a:p>
      </dgm:t>
    </dgm:pt>
    <dgm:pt modelId="{167AEDDD-D14A-4E3C-80C3-AC8E689771AF}" type="sibTrans" cxnId="{B4D21DC6-AD3C-49E4-A769-7D320CA0E2D0}">
      <dgm:prSet/>
      <dgm:spPr/>
      <dgm:t>
        <a:bodyPr/>
        <a:lstStyle/>
        <a:p>
          <a:endParaRPr lang="ru-RU"/>
        </a:p>
      </dgm:t>
    </dgm:pt>
    <dgm:pt modelId="{0DFC4F89-C8C1-4B0D-A55B-D45B85382DD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вовлечение детей в выполнение творческих задач, </a:t>
          </a: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интеграция разнообразной деятельности,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 детей психологической установки предстоящей деятельности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94D233-82DB-447A-91D3-2399E20372F2}" type="parTrans" cxnId="{D5227167-989E-4E6E-9596-77C3E22A68DA}">
      <dgm:prSet/>
      <dgm:spPr/>
      <dgm:t>
        <a:bodyPr/>
        <a:lstStyle/>
        <a:p>
          <a:endParaRPr lang="ru-RU"/>
        </a:p>
      </dgm:t>
    </dgm:pt>
    <dgm:pt modelId="{E3C0FEC7-7867-415E-8C92-DC72E2D707BD}" type="sibTrans" cxnId="{D5227167-989E-4E6E-9596-77C3E22A68DA}">
      <dgm:prSet/>
      <dgm:spPr/>
      <dgm:t>
        <a:bodyPr/>
        <a:lstStyle/>
        <a:p>
          <a:endParaRPr lang="ru-RU"/>
        </a:p>
      </dgm:t>
    </dgm:pt>
    <dgm:pt modelId="{11F48D08-1FE5-4CF8-ACDC-03742C39F39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использование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адекватных средств и методов на каждом этапе формирования интереса, 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постепенное усложнение содержания задач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6BC11D-C299-4CFA-A332-00BA951115A1}" type="parTrans" cxnId="{F1360597-49AA-4F7B-9D04-233B4510F71A}">
      <dgm:prSet/>
      <dgm:spPr/>
      <dgm:t>
        <a:bodyPr/>
        <a:lstStyle/>
        <a:p>
          <a:endParaRPr lang="ru-RU"/>
        </a:p>
      </dgm:t>
    </dgm:pt>
    <dgm:pt modelId="{913ACB8D-38AA-4A84-9287-1EFBF128989D}" type="sibTrans" cxnId="{F1360597-49AA-4F7B-9D04-233B4510F71A}">
      <dgm:prSet/>
      <dgm:spPr/>
      <dgm:t>
        <a:bodyPr/>
        <a:lstStyle/>
        <a:p>
          <a:endParaRPr lang="ru-RU"/>
        </a:p>
      </dgm:t>
    </dgm:pt>
    <dgm:pt modelId="{B9B36A17-8A5D-4AF4-8835-E5663823077E}" type="pres">
      <dgm:prSet presAssocID="{4D4871DB-4F41-40D6-AE3E-256E28F1EC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F1B6622-7BC2-4B04-96F2-2A120653870B}" type="pres">
      <dgm:prSet presAssocID="{CA91AC38-6BF8-46FC-BE1C-B02F61C6EAFE}" presName="composite" presStyleCnt="0"/>
      <dgm:spPr/>
    </dgm:pt>
    <dgm:pt modelId="{0F15DB21-A473-4020-90CA-7A3694CE713D}" type="pres">
      <dgm:prSet presAssocID="{CA91AC38-6BF8-46FC-BE1C-B02F61C6EAFE}" presName="LShape" presStyleLbl="alignNode1" presStyleIdx="0" presStyleCnt="7"/>
      <dgm:spPr/>
    </dgm:pt>
    <dgm:pt modelId="{F60BC7E9-0B49-4EC4-9223-64A7CDFA588C}" type="pres">
      <dgm:prSet presAssocID="{CA91AC38-6BF8-46FC-BE1C-B02F61C6EAFE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056EB-5665-4452-BCDD-10B55BE10385}" type="pres">
      <dgm:prSet presAssocID="{CA91AC38-6BF8-46FC-BE1C-B02F61C6EAFE}" presName="Triangle" presStyleLbl="alignNode1" presStyleIdx="1" presStyleCnt="7"/>
      <dgm:spPr/>
    </dgm:pt>
    <dgm:pt modelId="{B0CBFA8D-E7BC-4905-8998-B0DB04A83354}" type="pres">
      <dgm:prSet presAssocID="{A65ED3D4-DF2E-475F-8599-1EE1C3EAF264}" presName="sibTrans" presStyleCnt="0"/>
      <dgm:spPr/>
    </dgm:pt>
    <dgm:pt modelId="{A5280947-D795-4385-A359-51492D87FFA0}" type="pres">
      <dgm:prSet presAssocID="{A65ED3D4-DF2E-475F-8599-1EE1C3EAF264}" presName="space" presStyleCnt="0"/>
      <dgm:spPr/>
    </dgm:pt>
    <dgm:pt modelId="{460565D3-FA49-4A4A-9E6F-80822D80A780}" type="pres">
      <dgm:prSet presAssocID="{2FE1F36B-496A-4C6A-86F5-133241F9F03F}" presName="composite" presStyleCnt="0"/>
      <dgm:spPr/>
    </dgm:pt>
    <dgm:pt modelId="{ECE55AF4-AD70-4179-B10D-A68CA962F88A}" type="pres">
      <dgm:prSet presAssocID="{2FE1F36B-496A-4C6A-86F5-133241F9F03F}" presName="LShape" presStyleLbl="alignNode1" presStyleIdx="2" presStyleCnt="7"/>
      <dgm:spPr/>
    </dgm:pt>
    <dgm:pt modelId="{92210854-29B4-4422-9CCB-AC3876ED74B9}" type="pres">
      <dgm:prSet presAssocID="{2FE1F36B-496A-4C6A-86F5-133241F9F03F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CD2DB-5ACF-4CD2-87CA-EF5F593B92F2}" type="pres">
      <dgm:prSet presAssocID="{2FE1F36B-496A-4C6A-86F5-133241F9F03F}" presName="Triangle" presStyleLbl="alignNode1" presStyleIdx="3" presStyleCnt="7"/>
      <dgm:spPr/>
    </dgm:pt>
    <dgm:pt modelId="{3CFF9E92-5698-46AC-B16C-F64C0CBF7931}" type="pres">
      <dgm:prSet presAssocID="{167AEDDD-D14A-4E3C-80C3-AC8E689771AF}" presName="sibTrans" presStyleCnt="0"/>
      <dgm:spPr/>
    </dgm:pt>
    <dgm:pt modelId="{C67B16D8-7AAF-46AB-9B09-950BC1481B58}" type="pres">
      <dgm:prSet presAssocID="{167AEDDD-D14A-4E3C-80C3-AC8E689771AF}" presName="space" presStyleCnt="0"/>
      <dgm:spPr/>
    </dgm:pt>
    <dgm:pt modelId="{CF28CDFE-AA22-46F0-91FF-B1D2A6C4DD82}" type="pres">
      <dgm:prSet presAssocID="{0DFC4F89-C8C1-4B0D-A55B-D45B85382DD5}" presName="composite" presStyleCnt="0"/>
      <dgm:spPr/>
    </dgm:pt>
    <dgm:pt modelId="{6029E1F3-BB24-4A83-B747-8AB4DE7EA225}" type="pres">
      <dgm:prSet presAssocID="{0DFC4F89-C8C1-4B0D-A55B-D45B85382DD5}" presName="LShape" presStyleLbl="alignNode1" presStyleIdx="4" presStyleCnt="7"/>
      <dgm:spPr/>
    </dgm:pt>
    <dgm:pt modelId="{26E91E8E-6CF9-4532-BF45-E720F77EE7F4}" type="pres">
      <dgm:prSet presAssocID="{0DFC4F89-C8C1-4B0D-A55B-D45B85382DD5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80E83-8456-416D-9380-364CD880DB50}" type="pres">
      <dgm:prSet presAssocID="{0DFC4F89-C8C1-4B0D-A55B-D45B85382DD5}" presName="Triangle" presStyleLbl="alignNode1" presStyleIdx="5" presStyleCnt="7"/>
      <dgm:spPr/>
    </dgm:pt>
    <dgm:pt modelId="{7553F4E6-9A36-43DD-BD68-684CACC67656}" type="pres">
      <dgm:prSet presAssocID="{E3C0FEC7-7867-415E-8C92-DC72E2D707BD}" presName="sibTrans" presStyleCnt="0"/>
      <dgm:spPr/>
    </dgm:pt>
    <dgm:pt modelId="{4028BE65-C1B4-4012-B3F2-450100ECE76F}" type="pres">
      <dgm:prSet presAssocID="{E3C0FEC7-7867-415E-8C92-DC72E2D707BD}" presName="space" presStyleCnt="0"/>
      <dgm:spPr/>
    </dgm:pt>
    <dgm:pt modelId="{ADF774A4-1B9D-412C-A99C-856D9F94FB29}" type="pres">
      <dgm:prSet presAssocID="{11F48D08-1FE5-4CF8-ACDC-03742C39F393}" presName="composite" presStyleCnt="0"/>
      <dgm:spPr/>
    </dgm:pt>
    <dgm:pt modelId="{B1D07F2D-FFEB-4830-85F7-2A21E074F94C}" type="pres">
      <dgm:prSet presAssocID="{11F48D08-1FE5-4CF8-ACDC-03742C39F393}" presName="LShape" presStyleLbl="alignNode1" presStyleIdx="6" presStyleCnt="7"/>
      <dgm:spPr/>
    </dgm:pt>
    <dgm:pt modelId="{2973C30B-98D3-4CE6-ACF3-ED648556318A}" type="pres">
      <dgm:prSet presAssocID="{11F48D08-1FE5-4CF8-ACDC-03742C39F39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FC237F-FD9C-4F50-B7A5-6018A561E275}" type="presOf" srcId="{2FE1F36B-496A-4C6A-86F5-133241F9F03F}" destId="{92210854-29B4-4422-9CCB-AC3876ED74B9}" srcOrd="0" destOrd="0" presId="urn:microsoft.com/office/officeart/2009/3/layout/StepUpProcess"/>
    <dgm:cxn modelId="{56A06D35-2AA6-48D9-B040-4A6B950B9B1A}" type="presOf" srcId="{0DFC4F89-C8C1-4B0D-A55B-D45B85382DD5}" destId="{26E91E8E-6CF9-4532-BF45-E720F77EE7F4}" srcOrd="0" destOrd="0" presId="urn:microsoft.com/office/officeart/2009/3/layout/StepUpProcess"/>
    <dgm:cxn modelId="{F300314B-5D44-4DB2-AAC8-FF7810B2716D}" type="presOf" srcId="{CA91AC38-6BF8-46FC-BE1C-B02F61C6EAFE}" destId="{F60BC7E9-0B49-4EC4-9223-64A7CDFA588C}" srcOrd="0" destOrd="0" presId="urn:microsoft.com/office/officeart/2009/3/layout/StepUpProcess"/>
    <dgm:cxn modelId="{B4D21DC6-AD3C-49E4-A769-7D320CA0E2D0}" srcId="{4D4871DB-4F41-40D6-AE3E-256E28F1EC6E}" destId="{2FE1F36B-496A-4C6A-86F5-133241F9F03F}" srcOrd="1" destOrd="0" parTransId="{3CAD3F32-E14F-43FA-B922-28D1B345E3E4}" sibTransId="{167AEDDD-D14A-4E3C-80C3-AC8E689771AF}"/>
    <dgm:cxn modelId="{8F293B24-B5D3-4857-9DF1-DE86975EBE9B}" srcId="{4D4871DB-4F41-40D6-AE3E-256E28F1EC6E}" destId="{CA91AC38-6BF8-46FC-BE1C-B02F61C6EAFE}" srcOrd="0" destOrd="0" parTransId="{C86DE494-B979-4600-B3D5-9F30FA3F940B}" sibTransId="{A65ED3D4-DF2E-475F-8599-1EE1C3EAF264}"/>
    <dgm:cxn modelId="{7D2B4A03-11FA-451A-BE5F-03B1AAF58DA7}" type="presOf" srcId="{4D4871DB-4F41-40D6-AE3E-256E28F1EC6E}" destId="{B9B36A17-8A5D-4AF4-8835-E5663823077E}" srcOrd="0" destOrd="0" presId="urn:microsoft.com/office/officeart/2009/3/layout/StepUpProcess"/>
    <dgm:cxn modelId="{F1360597-49AA-4F7B-9D04-233B4510F71A}" srcId="{4D4871DB-4F41-40D6-AE3E-256E28F1EC6E}" destId="{11F48D08-1FE5-4CF8-ACDC-03742C39F393}" srcOrd="3" destOrd="0" parTransId="{FB6BC11D-C299-4CFA-A332-00BA951115A1}" sibTransId="{913ACB8D-38AA-4A84-9287-1EFBF128989D}"/>
    <dgm:cxn modelId="{D5227167-989E-4E6E-9596-77C3E22A68DA}" srcId="{4D4871DB-4F41-40D6-AE3E-256E28F1EC6E}" destId="{0DFC4F89-C8C1-4B0D-A55B-D45B85382DD5}" srcOrd="2" destOrd="0" parTransId="{3B94D233-82DB-447A-91D3-2399E20372F2}" sibTransId="{E3C0FEC7-7867-415E-8C92-DC72E2D707BD}"/>
    <dgm:cxn modelId="{1D356457-9F9A-41EA-BE48-5AD5FD3C132C}" type="presOf" srcId="{11F48D08-1FE5-4CF8-ACDC-03742C39F393}" destId="{2973C30B-98D3-4CE6-ACF3-ED648556318A}" srcOrd="0" destOrd="0" presId="urn:microsoft.com/office/officeart/2009/3/layout/StepUpProcess"/>
    <dgm:cxn modelId="{CAB283AE-5C16-466A-A64A-F232069E99BE}" type="presParOf" srcId="{B9B36A17-8A5D-4AF4-8835-E5663823077E}" destId="{EF1B6622-7BC2-4B04-96F2-2A120653870B}" srcOrd="0" destOrd="0" presId="urn:microsoft.com/office/officeart/2009/3/layout/StepUpProcess"/>
    <dgm:cxn modelId="{BEBE2384-B251-499B-BBA6-A28C77949F03}" type="presParOf" srcId="{EF1B6622-7BC2-4B04-96F2-2A120653870B}" destId="{0F15DB21-A473-4020-90CA-7A3694CE713D}" srcOrd="0" destOrd="0" presId="urn:microsoft.com/office/officeart/2009/3/layout/StepUpProcess"/>
    <dgm:cxn modelId="{6917B07D-D8C3-424D-9AD4-CC46F398066E}" type="presParOf" srcId="{EF1B6622-7BC2-4B04-96F2-2A120653870B}" destId="{F60BC7E9-0B49-4EC4-9223-64A7CDFA588C}" srcOrd="1" destOrd="0" presId="urn:microsoft.com/office/officeart/2009/3/layout/StepUpProcess"/>
    <dgm:cxn modelId="{3E368D01-B405-42F3-A660-98E8DD9569A3}" type="presParOf" srcId="{EF1B6622-7BC2-4B04-96F2-2A120653870B}" destId="{0C7056EB-5665-4452-BCDD-10B55BE10385}" srcOrd="2" destOrd="0" presId="urn:microsoft.com/office/officeart/2009/3/layout/StepUpProcess"/>
    <dgm:cxn modelId="{5C282424-0CBB-4217-83D1-2B1087D6BB54}" type="presParOf" srcId="{B9B36A17-8A5D-4AF4-8835-E5663823077E}" destId="{B0CBFA8D-E7BC-4905-8998-B0DB04A83354}" srcOrd="1" destOrd="0" presId="urn:microsoft.com/office/officeart/2009/3/layout/StepUpProcess"/>
    <dgm:cxn modelId="{2BAD75F0-0F43-47CB-95C0-D36638BDB7A8}" type="presParOf" srcId="{B0CBFA8D-E7BC-4905-8998-B0DB04A83354}" destId="{A5280947-D795-4385-A359-51492D87FFA0}" srcOrd="0" destOrd="0" presId="urn:microsoft.com/office/officeart/2009/3/layout/StepUpProcess"/>
    <dgm:cxn modelId="{71B9FEF2-E0E6-459B-8AB5-20BE0141D5EA}" type="presParOf" srcId="{B9B36A17-8A5D-4AF4-8835-E5663823077E}" destId="{460565D3-FA49-4A4A-9E6F-80822D80A780}" srcOrd="2" destOrd="0" presId="urn:microsoft.com/office/officeart/2009/3/layout/StepUpProcess"/>
    <dgm:cxn modelId="{D3743779-565C-4F57-992C-72F244114DC4}" type="presParOf" srcId="{460565D3-FA49-4A4A-9E6F-80822D80A780}" destId="{ECE55AF4-AD70-4179-B10D-A68CA962F88A}" srcOrd="0" destOrd="0" presId="urn:microsoft.com/office/officeart/2009/3/layout/StepUpProcess"/>
    <dgm:cxn modelId="{9E677F83-7A20-4717-8DEE-EEF16A74580B}" type="presParOf" srcId="{460565D3-FA49-4A4A-9E6F-80822D80A780}" destId="{92210854-29B4-4422-9CCB-AC3876ED74B9}" srcOrd="1" destOrd="0" presId="urn:microsoft.com/office/officeart/2009/3/layout/StepUpProcess"/>
    <dgm:cxn modelId="{5A7CF96C-B511-42F9-AA56-ED471A4429B2}" type="presParOf" srcId="{460565D3-FA49-4A4A-9E6F-80822D80A780}" destId="{745CD2DB-5ACF-4CD2-87CA-EF5F593B92F2}" srcOrd="2" destOrd="0" presId="urn:microsoft.com/office/officeart/2009/3/layout/StepUpProcess"/>
    <dgm:cxn modelId="{A5D49554-D850-4858-84CA-B9B44E28435D}" type="presParOf" srcId="{B9B36A17-8A5D-4AF4-8835-E5663823077E}" destId="{3CFF9E92-5698-46AC-B16C-F64C0CBF7931}" srcOrd="3" destOrd="0" presId="urn:microsoft.com/office/officeart/2009/3/layout/StepUpProcess"/>
    <dgm:cxn modelId="{8C097545-27EA-4AE6-B532-A251986BC3AC}" type="presParOf" srcId="{3CFF9E92-5698-46AC-B16C-F64C0CBF7931}" destId="{C67B16D8-7AAF-46AB-9B09-950BC1481B58}" srcOrd="0" destOrd="0" presId="urn:microsoft.com/office/officeart/2009/3/layout/StepUpProcess"/>
    <dgm:cxn modelId="{305BEE93-52BF-4A0F-8EF3-17BB0267C4D2}" type="presParOf" srcId="{B9B36A17-8A5D-4AF4-8835-E5663823077E}" destId="{CF28CDFE-AA22-46F0-91FF-B1D2A6C4DD82}" srcOrd="4" destOrd="0" presId="urn:microsoft.com/office/officeart/2009/3/layout/StepUpProcess"/>
    <dgm:cxn modelId="{DD01B0ED-D11C-4495-87CE-03F0409BA9C2}" type="presParOf" srcId="{CF28CDFE-AA22-46F0-91FF-B1D2A6C4DD82}" destId="{6029E1F3-BB24-4A83-B747-8AB4DE7EA225}" srcOrd="0" destOrd="0" presId="urn:microsoft.com/office/officeart/2009/3/layout/StepUpProcess"/>
    <dgm:cxn modelId="{88DBDF7C-D0B0-49AB-8AD2-7539506AD285}" type="presParOf" srcId="{CF28CDFE-AA22-46F0-91FF-B1D2A6C4DD82}" destId="{26E91E8E-6CF9-4532-BF45-E720F77EE7F4}" srcOrd="1" destOrd="0" presId="urn:microsoft.com/office/officeart/2009/3/layout/StepUpProcess"/>
    <dgm:cxn modelId="{1BF97B22-C80C-4427-9583-312B4E64D2E7}" type="presParOf" srcId="{CF28CDFE-AA22-46F0-91FF-B1D2A6C4DD82}" destId="{DB680E83-8456-416D-9380-364CD880DB50}" srcOrd="2" destOrd="0" presId="urn:microsoft.com/office/officeart/2009/3/layout/StepUpProcess"/>
    <dgm:cxn modelId="{195FA054-6BD1-4E1E-B953-76DAA244460F}" type="presParOf" srcId="{B9B36A17-8A5D-4AF4-8835-E5663823077E}" destId="{7553F4E6-9A36-43DD-BD68-684CACC67656}" srcOrd="5" destOrd="0" presId="urn:microsoft.com/office/officeart/2009/3/layout/StepUpProcess"/>
    <dgm:cxn modelId="{49C00552-571F-4A5C-B8E2-495E453A898F}" type="presParOf" srcId="{7553F4E6-9A36-43DD-BD68-684CACC67656}" destId="{4028BE65-C1B4-4012-B3F2-450100ECE76F}" srcOrd="0" destOrd="0" presId="urn:microsoft.com/office/officeart/2009/3/layout/StepUpProcess"/>
    <dgm:cxn modelId="{76C1E7F0-AE2E-4455-9DD2-E779BC51C7BF}" type="presParOf" srcId="{B9B36A17-8A5D-4AF4-8835-E5663823077E}" destId="{ADF774A4-1B9D-412C-A99C-856D9F94FB29}" srcOrd="6" destOrd="0" presId="urn:microsoft.com/office/officeart/2009/3/layout/StepUpProcess"/>
    <dgm:cxn modelId="{0C4CABA9-0CD5-4147-91D6-8FC205441667}" type="presParOf" srcId="{ADF774A4-1B9D-412C-A99C-856D9F94FB29}" destId="{B1D07F2D-FFEB-4830-85F7-2A21E074F94C}" srcOrd="0" destOrd="0" presId="urn:microsoft.com/office/officeart/2009/3/layout/StepUpProcess"/>
    <dgm:cxn modelId="{DFCD24B8-6339-492C-93C9-ADD9750166B5}" type="presParOf" srcId="{ADF774A4-1B9D-412C-A99C-856D9F94FB29}" destId="{2973C30B-98D3-4CE6-ACF3-ED648556318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6BE38A-2BB8-41AD-B956-DBB45D4BCA18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F05A071-A86C-4DC5-870B-C15A0ABE437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общение</a:t>
          </a:r>
          <a:r>
            <a:rPr lang="ru-R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ребенком в ДОУ и семье, передача детям интересной, разнообразной информации; используя различные методы, насыщая информацию проблемным содержанием, расширять его, постоянно обогащать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F0BD7-76F8-4507-9A37-81ABAB224433}" type="parTrans" cxnId="{0631B1EA-E465-4EA5-A537-04EEA6144DFA}">
      <dgm:prSet/>
      <dgm:spPr/>
      <dgm:t>
        <a:bodyPr/>
        <a:lstStyle/>
        <a:p>
          <a:endParaRPr lang="ru-RU"/>
        </a:p>
      </dgm:t>
    </dgm:pt>
    <dgm:pt modelId="{44EFD9AE-3045-40BF-9911-A1D4E63B239B}" type="sibTrans" cxnId="{0631B1EA-E465-4EA5-A537-04EEA6144DFA}">
      <dgm:prSet/>
      <dgm:spPr/>
      <dgm:t>
        <a:bodyPr/>
        <a:lstStyle/>
        <a:p>
          <a:endParaRPr lang="ru-RU"/>
        </a:p>
      </dgm:t>
    </dgm:pt>
    <dgm:pt modelId="{EF9565FD-7B14-437D-872D-41BC492E26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формировать у детей 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эмоциональное отношение к процессу познания</a:t>
          </a:r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Это будет создавать мотивацию для ребенка: </a:t>
          </a:r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«я вижу много интересного и хочу узнать много нового»</a:t>
          </a:r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Взрослый в процессе общения выступает как носитель информации, демонстратор способов ее получения и обработки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B89B0A-23CF-405A-868F-4317BF3D9BE1}" type="parTrans" cxnId="{8816A758-C3AD-4615-B037-0A5E753B6315}">
      <dgm:prSet/>
      <dgm:spPr/>
      <dgm:t>
        <a:bodyPr/>
        <a:lstStyle/>
        <a:p>
          <a:endParaRPr lang="ru-RU"/>
        </a:p>
      </dgm:t>
    </dgm:pt>
    <dgm:pt modelId="{BC65770F-BC12-4995-B3EF-FEB0D1279223}" type="sibTrans" cxnId="{8816A758-C3AD-4615-B037-0A5E753B6315}">
      <dgm:prSet/>
      <dgm:spPr/>
      <dgm:t>
        <a:bodyPr/>
        <a:lstStyle/>
        <a:p>
          <a:endParaRPr lang="ru-RU"/>
        </a:p>
      </dgm:t>
    </dgm:pt>
    <dgm:pt modelId="{80D7D074-DD37-4D43-B66D-3C3D56DE50E3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познавательного мотива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27C11-5DCF-41F2-BA7B-9232679B4CE9}" type="parTrans" cxnId="{D619FB88-651D-4FFA-B396-D1F267358628}">
      <dgm:prSet/>
      <dgm:spPr/>
      <dgm:t>
        <a:bodyPr/>
        <a:lstStyle/>
        <a:p>
          <a:endParaRPr lang="ru-RU"/>
        </a:p>
      </dgm:t>
    </dgm:pt>
    <dgm:pt modelId="{0F73F246-C7EC-481F-8E62-4B50691EBCDF}" type="sibTrans" cxnId="{D619FB88-651D-4FFA-B396-D1F267358628}">
      <dgm:prSet/>
      <dgm:spPr/>
      <dgm:t>
        <a:bodyPr/>
        <a:lstStyle/>
        <a:p>
          <a:endParaRPr lang="ru-RU"/>
        </a:p>
      </dgm:t>
    </dgm:pt>
    <dgm:pt modelId="{9BC51EE7-633C-4A4D-AAB6-589A698E1F5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</a:t>
          </a:r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представлений детей о способах познания окружающего мира</a:t>
          </a:r>
          <a:endParaRPr lang="ru-RU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EE068-9C27-4D1B-AD99-22F333E41801}" type="parTrans" cxnId="{AADDBC6A-B58E-4D2A-9D35-32B58AC3D059}">
      <dgm:prSet/>
      <dgm:spPr/>
      <dgm:t>
        <a:bodyPr/>
        <a:lstStyle/>
        <a:p>
          <a:endParaRPr lang="ru-RU"/>
        </a:p>
      </dgm:t>
    </dgm:pt>
    <dgm:pt modelId="{C24E7DA7-AB15-44FF-945F-9DFE21E6D73E}" type="sibTrans" cxnId="{AADDBC6A-B58E-4D2A-9D35-32B58AC3D059}">
      <dgm:prSet/>
      <dgm:spPr/>
      <dgm:t>
        <a:bodyPr/>
        <a:lstStyle/>
        <a:p>
          <a:endParaRPr lang="ru-RU"/>
        </a:p>
      </dgm:t>
    </dgm:pt>
    <dgm:pt modelId="{F32EE702-E6D2-43F3-85FA-5A1793804190}" type="pres">
      <dgm:prSet presAssocID="{7F6BE38A-2BB8-41AD-B956-DBB45D4BCA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BE852-2225-4727-A960-6A712F875F78}" type="pres">
      <dgm:prSet presAssocID="{CF05A071-A86C-4DC5-870B-C15A0ABE437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F738D-4AE5-48B4-BB22-84FD58FAEFCD}" type="pres">
      <dgm:prSet presAssocID="{44EFD9AE-3045-40BF-9911-A1D4E63B239B}" presName="sibTrans" presStyleCnt="0"/>
      <dgm:spPr/>
    </dgm:pt>
    <dgm:pt modelId="{3DC3DE21-451F-4DF3-87EF-91FC5490AF61}" type="pres">
      <dgm:prSet presAssocID="{EF9565FD-7B14-437D-872D-41BC492E26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6F1C1-F227-4A56-8541-EFA1EAF00F65}" type="pres">
      <dgm:prSet presAssocID="{BC65770F-BC12-4995-B3EF-FEB0D1279223}" presName="sibTrans" presStyleCnt="0"/>
      <dgm:spPr/>
    </dgm:pt>
    <dgm:pt modelId="{45CC32A0-6FC0-41D9-9139-12F07F1BB98E}" type="pres">
      <dgm:prSet presAssocID="{80D7D074-DD37-4D43-B66D-3C3D56DE50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30657-D23F-4130-AC67-DD6F2AD9BB5E}" type="pres">
      <dgm:prSet presAssocID="{0F73F246-C7EC-481F-8E62-4B50691EBCDF}" presName="sibTrans" presStyleCnt="0"/>
      <dgm:spPr/>
    </dgm:pt>
    <dgm:pt modelId="{F567E526-1CD1-4093-A13B-F88A677231CE}" type="pres">
      <dgm:prSet presAssocID="{9BC51EE7-633C-4A4D-AAB6-589A698E1F5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DDBC6A-B58E-4D2A-9D35-32B58AC3D059}" srcId="{7F6BE38A-2BB8-41AD-B956-DBB45D4BCA18}" destId="{9BC51EE7-633C-4A4D-AAB6-589A698E1F5B}" srcOrd="3" destOrd="0" parTransId="{6C6EE068-9C27-4D1B-AD99-22F333E41801}" sibTransId="{C24E7DA7-AB15-44FF-945F-9DFE21E6D73E}"/>
    <dgm:cxn modelId="{8816A758-C3AD-4615-B037-0A5E753B6315}" srcId="{7F6BE38A-2BB8-41AD-B956-DBB45D4BCA18}" destId="{EF9565FD-7B14-437D-872D-41BC492E2641}" srcOrd="1" destOrd="0" parTransId="{84B89B0A-23CF-405A-868F-4317BF3D9BE1}" sibTransId="{BC65770F-BC12-4995-B3EF-FEB0D1279223}"/>
    <dgm:cxn modelId="{7C971B00-C824-4FF0-816E-142DC11DE455}" type="presOf" srcId="{9BC51EE7-633C-4A4D-AAB6-589A698E1F5B}" destId="{F567E526-1CD1-4093-A13B-F88A677231CE}" srcOrd="0" destOrd="0" presId="urn:microsoft.com/office/officeart/2005/8/layout/hList6"/>
    <dgm:cxn modelId="{A7437B7E-6AFF-40E4-932F-BE5B6DF0B77F}" type="presOf" srcId="{EF9565FD-7B14-437D-872D-41BC492E2641}" destId="{3DC3DE21-451F-4DF3-87EF-91FC5490AF61}" srcOrd="0" destOrd="0" presId="urn:microsoft.com/office/officeart/2005/8/layout/hList6"/>
    <dgm:cxn modelId="{1F406F8B-F23F-4937-8EA1-B1E821756235}" type="presOf" srcId="{7F6BE38A-2BB8-41AD-B956-DBB45D4BCA18}" destId="{F32EE702-E6D2-43F3-85FA-5A1793804190}" srcOrd="0" destOrd="0" presId="urn:microsoft.com/office/officeart/2005/8/layout/hList6"/>
    <dgm:cxn modelId="{7EC77A1F-FE33-4D41-B643-0A1D5AAD7058}" type="presOf" srcId="{CF05A071-A86C-4DC5-870B-C15A0ABE437B}" destId="{304BE852-2225-4727-A960-6A712F875F78}" srcOrd="0" destOrd="0" presId="urn:microsoft.com/office/officeart/2005/8/layout/hList6"/>
    <dgm:cxn modelId="{C3F398FD-C565-4980-A2EA-E34D17FC29A4}" type="presOf" srcId="{80D7D074-DD37-4D43-B66D-3C3D56DE50E3}" destId="{45CC32A0-6FC0-41D9-9139-12F07F1BB98E}" srcOrd="0" destOrd="0" presId="urn:microsoft.com/office/officeart/2005/8/layout/hList6"/>
    <dgm:cxn modelId="{D619FB88-651D-4FFA-B396-D1F267358628}" srcId="{7F6BE38A-2BB8-41AD-B956-DBB45D4BCA18}" destId="{80D7D074-DD37-4D43-B66D-3C3D56DE50E3}" srcOrd="2" destOrd="0" parTransId="{FF327C11-5DCF-41F2-BA7B-9232679B4CE9}" sibTransId="{0F73F246-C7EC-481F-8E62-4B50691EBCDF}"/>
    <dgm:cxn modelId="{0631B1EA-E465-4EA5-A537-04EEA6144DFA}" srcId="{7F6BE38A-2BB8-41AD-B956-DBB45D4BCA18}" destId="{CF05A071-A86C-4DC5-870B-C15A0ABE437B}" srcOrd="0" destOrd="0" parTransId="{62CF0BD7-76F8-4507-9A37-81ABAB224433}" sibTransId="{44EFD9AE-3045-40BF-9911-A1D4E63B239B}"/>
    <dgm:cxn modelId="{86F805B1-E114-418F-872F-75AB7760D84A}" type="presParOf" srcId="{F32EE702-E6D2-43F3-85FA-5A1793804190}" destId="{304BE852-2225-4727-A960-6A712F875F78}" srcOrd="0" destOrd="0" presId="urn:microsoft.com/office/officeart/2005/8/layout/hList6"/>
    <dgm:cxn modelId="{FD892DD1-EA82-4E5B-83E8-56CF5A5CA456}" type="presParOf" srcId="{F32EE702-E6D2-43F3-85FA-5A1793804190}" destId="{4CAF738D-4AE5-48B4-BB22-84FD58FAEFCD}" srcOrd="1" destOrd="0" presId="urn:microsoft.com/office/officeart/2005/8/layout/hList6"/>
    <dgm:cxn modelId="{EC40CB98-662F-4B0F-AA36-578BBC6FC582}" type="presParOf" srcId="{F32EE702-E6D2-43F3-85FA-5A1793804190}" destId="{3DC3DE21-451F-4DF3-87EF-91FC5490AF61}" srcOrd="2" destOrd="0" presId="urn:microsoft.com/office/officeart/2005/8/layout/hList6"/>
    <dgm:cxn modelId="{24DC9297-A9B4-423F-B565-71125F1488F6}" type="presParOf" srcId="{F32EE702-E6D2-43F3-85FA-5A1793804190}" destId="{FEF6F1C1-F227-4A56-8541-EFA1EAF00F65}" srcOrd="3" destOrd="0" presId="urn:microsoft.com/office/officeart/2005/8/layout/hList6"/>
    <dgm:cxn modelId="{272F1E2B-2F6F-469B-913D-C7A071AA43F2}" type="presParOf" srcId="{F32EE702-E6D2-43F3-85FA-5A1793804190}" destId="{45CC32A0-6FC0-41D9-9139-12F07F1BB98E}" srcOrd="4" destOrd="0" presId="urn:microsoft.com/office/officeart/2005/8/layout/hList6"/>
    <dgm:cxn modelId="{632A485F-7EFC-40C4-8579-86879145F76D}" type="presParOf" srcId="{F32EE702-E6D2-43F3-85FA-5A1793804190}" destId="{9FB30657-D23F-4130-AC67-DD6F2AD9BB5E}" srcOrd="5" destOrd="0" presId="urn:microsoft.com/office/officeart/2005/8/layout/hList6"/>
    <dgm:cxn modelId="{8E6A080B-36FA-4448-AD63-88F7AB0C770D}" type="presParOf" srcId="{F32EE702-E6D2-43F3-85FA-5A1793804190}" destId="{F567E526-1CD1-4093-A13B-F88A677231C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BF6CA-7E49-4D0A-96F8-45B4E638AC94}">
      <dsp:nvSpPr>
        <dsp:cNvPr id="0" name=""/>
        <dsp:cNvSpPr/>
      </dsp:nvSpPr>
      <dsp:spPr>
        <a:xfrm>
          <a:off x="2692" y="143686"/>
          <a:ext cx="2625427" cy="7011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Любопытство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2" y="143686"/>
        <a:ext cx="2625427" cy="701196"/>
      </dsp:txXfrm>
    </dsp:sp>
    <dsp:sp modelId="{61E52A5E-36A6-4686-90FB-C0360059C42E}">
      <dsp:nvSpPr>
        <dsp:cNvPr id="0" name=""/>
        <dsp:cNvSpPr/>
      </dsp:nvSpPr>
      <dsp:spPr>
        <a:xfrm>
          <a:off x="2692" y="844882"/>
          <a:ext cx="2625427" cy="49807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Это эпизодическая, стихийная заинтересованность к незнакомому объекту или событию, свойственная детям до шести лет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2" y="844882"/>
        <a:ext cx="2625427" cy="4980759"/>
      </dsp:txXfrm>
    </dsp:sp>
    <dsp:sp modelId="{EEC91B81-A26A-4359-B6F5-987B960437D1}">
      <dsp:nvSpPr>
        <dsp:cNvPr id="0" name=""/>
        <dsp:cNvSpPr/>
      </dsp:nvSpPr>
      <dsp:spPr>
        <a:xfrm>
          <a:off x="2995680" y="143686"/>
          <a:ext cx="2625427" cy="7011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Любознательность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95680" y="143686"/>
        <a:ext cx="2625427" cy="701196"/>
      </dsp:txXfrm>
    </dsp:sp>
    <dsp:sp modelId="{B6640B81-9A65-44A2-BDB7-F77CA3E8D405}">
      <dsp:nvSpPr>
        <dsp:cNvPr id="0" name=""/>
        <dsp:cNvSpPr/>
      </dsp:nvSpPr>
      <dsp:spPr>
        <a:xfrm>
          <a:off x="2995680" y="844882"/>
          <a:ext cx="2625427" cy="498075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Она проявляется при правильном обучении и поддерживании интереса к исследованиям у детей старше пяти лет. При этом дети испытывают радость и гордость, если эксперимент завершается удачно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95680" y="844882"/>
        <a:ext cx="2625427" cy="4980759"/>
      </dsp:txXfrm>
    </dsp:sp>
    <dsp:sp modelId="{0401014D-A033-49A1-B22C-89DB6C1399E5}">
      <dsp:nvSpPr>
        <dsp:cNvPr id="0" name=""/>
        <dsp:cNvSpPr/>
      </dsp:nvSpPr>
      <dsp:spPr>
        <a:xfrm>
          <a:off x="5988667" y="143686"/>
          <a:ext cx="2625427" cy="7011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Познавательный интерес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88667" y="143686"/>
        <a:ext cx="2625427" cy="701196"/>
      </dsp:txXfrm>
    </dsp:sp>
    <dsp:sp modelId="{5F12EEBD-B326-4566-B013-F3972FD0B8D9}">
      <dsp:nvSpPr>
        <dsp:cNvPr id="0" name=""/>
        <dsp:cNvSpPr/>
      </dsp:nvSpPr>
      <dsp:spPr>
        <a:xfrm>
          <a:off x="5988667" y="844882"/>
          <a:ext cx="2625427" cy="498075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Пути развития интереса к познанию:</a:t>
          </a: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1.	Перед ребёнком ставится определённая цель, проблема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2.	С детьми обсуждается, где можно получить нужную информацию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3.	Предлагается пообщаться со взрослым человеком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4.	Обобщается опыт, который получил в ходе эксперимента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88667" y="844882"/>
        <a:ext cx="2625427" cy="4980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393DC-9BCD-41CD-900B-AC6B5A22E611}">
      <dsp:nvSpPr>
        <dsp:cNvPr id="0" name=""/>
        <dsp:cNvSpPr/>
      </dsp:nvSpPr>
      <dsp:spPr>
        <a:xfrm>
          <a:off x="0" y="0"/>
          <a:ext cx="6739948" cy="12673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Психолого-педагогически</a:t>
          </a:r>
          <a:r>
            <a:rPr lang="ru-RU" sz="1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ФГОС ДО раздел III п.3.2. –построение образовательной деятельности на основе взаимодействия взрослых и детей, ориентированного на интересы и возможности каждого ребенка…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119" y="37119"/>
        <a:ext cx="5265299" cy="1193102"/>
      </dsp:txXfrm>
    </dsp:sp>
    <dsp:sp modelId="{636DB5EB-AEF9-4FD0-A0FC-397BD2B76F3C}">
      <dsp:nvSpPr>
        <dsp:cNvPr id="0" name=""/>
        <dsp:cNvSpPr/>
      </dsp:nvSpPr>
      <dsp:spPr>
        <a:xfrm>
          <a:off x="564470" y="1497766"/>
          <a:ext cx="6739948" cy="12673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Материально-технические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                                                          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ФГОС ДО раздел III п.3.5. – требования к средствам обучения и воспитания в соответствии с возрастом и инд. особенностями развития; оснащенность РППС, обеспечение ООП оборудованием и др.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589" y="1534885"/>
        <a:ext cx="5277468" cy="1193102"/>
      </dsp:txXfrm>
    </dsp:sp>
    <dsp:sp modelId="{7E26E46E-2F9E-4F09-9ACE-21BDCCA940A4}">
      <dsp:nvSpPr>
        <dsp:cNvPr id="0" name=""/>
        <dsp:cNvSpPr/>
      </dsp:nvSpPr>
      <dsp:spPr>
        <a:xfrm>
          <a:off x="1120516" y="2995532"/>
          <a:ext cx="6739948" cy="12673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Кадровые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                                                                                  ФГОС ДО раздел III п.3.4.2 –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пед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работники должны обладать основными компетенциями, необходимыми для создания условия развития детей…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7635" y="3032651"/>
        <a:ext cx="5285893" cy="1193102"/>
      </dsp:txXfrm>
    </dsp:sp>
    <dsp:sp modelId="{519C895E-5FD3-4163-8F3D-AF458CB6F81F}">
      <dsp:nvSpPr>
        <dsp:cNvPr id="0" name=""/>
        <dsp:cNvSpPr/>
      </dsp:nvSpPr>
      <dsp:spPr>
        <a:xfrm>
          <a:off x="1684987" y="4493299"/>
          <a:ext cx="6739948" cy="12673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РППС                                                                                                                  </a:t>
          </a: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ФГОС ДО раздел III п.3.3.4 –образовательное пространство должно быть оснащено средствами обучения и воспитания (техническими)…обеспечить игровую, познавательную, исследовательскую и творческую активность всех детей…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2106" y="4530418"/>
        <a:ext cx="5277468" cy="1193102"/>
      </dsp:txXfrm>
    </dsp:sp>
    <dsp:sp modelId="{DC944A83-28B8-49C4-929C-BE263D706C44}">
      <dsp:nvSpPr>
        <dsp:cNvPr id="0" name=""/>
        <dsp:cNvSpPr/>
      </dsp:nvSpPr>
      <dsp:spPr>
        <a:xfrm>
          <a:off x="5916177" y="970667"/>
          <a:ext cx="823771" cy="823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01525" y="970667"/>
        <a:ext cx="453075" cy="619888"/>
      </dsp:txXfrm>
    </dsp:sp>
    <dsp:sp modelId="{05018C21-AD45-4F91-BBD5-A1055859334A}">
      <dsp:nvSpPr>
        <dsp:cNvPr id="0" name=""/>
        <dsp:cNvSpPr/>
      </dsp:nvSpPr>
      <dsp:spPr>
        <a:xfrm>
          <a:off x="6480647" y="2468434"/>
          <a:ext cx="823771" cy="823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65995" y="2468434"/>
        <a:ext cx="453075" cy="619888"/>
      </dsp:txXfrm>
    </dsp:sp>
    <dsp:sp modelId="{4E8CB690-57EC-4A97-8D5E-66D7AAC7B4FE}">
      <dsp:nvSpPr>
        <dsp:cNvPr id="0" name=""/>
        <dsp:cNvSpPr/>
      </dsp:nvSpPr>
      <dsp:spPr>
        <a:xfrm>
          <a:off x="7036693" y="3966200"/>
          <a:ext cx="823771" cy="82377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222041" y="3966200"/>
        <a:ext cx="453075" cy="619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4CA05-C177-4BA0-B1E6-FBB6229EF051}">
      <dsp:nvSpPr>
        <dsp:cNvPr id="0" name=""/>
        <dsp:cNvSpPr/>
      </dsp:nvSpPr>
      <dsp:spPr>
        <a:xfrm rot="16200000">
          <a:off x="-1352676" y="1386148"/>
          <a:ext cx="5508982" cy="273668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Зам.зав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 по ВМР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опрос (анкетирование педагогов 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3472" y="1101796"/>
        <a:ext cx="2736685" cy="3305390"/>
      </dsp:txXfrm>
    </dsp:sp>
    <dsp:sp modelId="{01D140B0-1E71-424B-80FA-3D7335864D80}">
      <dsp:nvSpPr>
        <dsp:cNvPr id="0" name=""/>
        <dsp:cNvSpPr/>
      </dsp:nvSpPr>
      <dsp:spPr>
        <a:xfrm rot="16200000">
          <a:off x="1556840" y="1386148"/>
          <a:ext cx="5508982" cy="273668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Воспитатель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беседы с детьми; 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мониторинг детских вопросов; 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серия наблюдений за деятельностью детей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опрос (анкетирование родителей);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942988" y="1101796"/>
        <a:ext cx="2736685" cy="3305390"/>
      </dsp:txXfrm>
    </dsp:sp>
    <dsp:sp modelId="{E232B723-BF28-4811-9AD6-DBD0EB224F8C}">
      <dsp:nvSpPr>
        <dsp:cNvPr id="0" name=""/>
        <dsp:cNvSpPr/>
      </dsp:nvSpPr>
      <dsp:spPr>
        <a:xfrm rot="16200000">
          <a:off x="4498777" y="1386148"/>
          <a:ext cx="5508982" cy="273668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Педагог-психолог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диагностические методики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Цель: Изучение произвольной поисковой активности в форме вопросов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Изучить содержание детских интересов и познавательный мотив деятельности</a:t>
          </a: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Изучение содержания детских интересов и предпочтений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884925" y="1101796"/>
        <a:ext cx="2736685" cy="33053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5DB21-A473-4020-90CA-7A3694CE713D}">
      <dsp:nvSpPr>
        <dsp:cNvPr id="0" name=""/>
        <dsp:cNvSpPr/>
      </dsp:nvSpPr>
      <dsp:spPr>
        <a:xfrm rot="5400000">
          <a:off x="419205" y="2076036"/>
          <a:ext cx="1250431" cy="208068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BC7E9-0B49-4EC4-9223-64A7CDFA588C}">
      <dsp:nvSpPr>
        <dsp:cNvPr id="0" name=""/>
        <dsp:cNvSpPr/>
      </dsp:nvSpPr>
      <dsp:spPr>
        <a:xfrm>
          <a:off x="210477" y="2697714"/>
          <a:ext cx="1878458" cy="1646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насыщенной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РППС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начале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развития интереса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477" y="2697714"/>
        <a:ext cx="1878458" cy="1646579"/>
      </dsp:txXfrm>
    </dsp:sp>
    <dsp:sp modelId="{0C7056EB-5665-4452-BCDD-10B55BE10385}">
      <dsp:nvSpPr>
        <dsp:cNvPr id="0" name=""/>
        <dsp:cNvSpPr/>
      </dsp:nvSpPr>
      <dsp:spPr>
        <a:xfrm>
          <a:off x="1734509" y="1922853"/>
          <a:ext cx="354426" cy="3544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55AF4-AD70-4179-B10D-A68CA962F88A}">
      <dsp:nvSpPr>
        <dsp:cNvPr id="0" name=""/>
        <dsp:cNvSpPr/>
      </dsp:nvSpPr>
      <dsp:spPr>
        <a:xfrm rot="5400000">
          <a:off x="2718805" y="1506998"/>
          <a:ext cx="1250431" cy="208068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10854-29B4-4422-9CCB-AC3876ED74B9}">
      <dsp:nvSpPr>
        <dsp:cNvPr id="0" name=""/>
        <dsp:cNvSpPr/>
      </dsp:nvSpPr>
      <dsp:spPr>
        <a:xfrm>
          <a:off x="2510077" y="2128676"/>
          <a:ext cx="1878458" cy="1646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познавательного поиска 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детей, создание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проблемно-поисковых ситуаций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10077" y="2128676"/>
        <a:ext cx="1878458" cy="1646579"/>
      </dsp:txXfrm>
    </dsp:sp>
    <dsp:sp modelId="{745CD2DB-5ACF-4CD2-87CA-EF5F593B92F2}">
      <dsp:nvSpPr>
        <dsp:cNvPr id="0" name=""/>
        <dsp:cNvSpPr/>
      </dsp:nvSpPr>
      <dsp:spPr>
        <a:xfrm>
          <a:off x="4034109" y="1353815"/>
          <a:ext cx="354426" cy="3544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9E1F3-BB24-4A83-B747-8AB4DE7EA225}">
      <dsp:nvSpPr>
        <dsp:cNvPr id="0" name=""/>
        <dsp:cNvSpPr/>
      </dsp:nvSpPr>
      <dsp:spPr>
        <a:xfrm rot="5400000">
          <a:off x="5018405" y="937959"/>
          <a:ext cx="1250431" cy="208068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91E8E-6CF9-4532-BF45-E720F77EE7F4}">
      <dsp:nvSpPr>
        <dsp:cNvPr id="0" name=""/>
        <dsp:cNvSpPr/>
      </dsp:nvSpPr>
      <dsp:spPr>
        <a:xfrm>
          <a:off x="4809677" y="1559637"/>
          <a:ext cx="1878458" cy="1646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вовлечение детей в выполнение творческих задач, </a:t>
          </a: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интеграция разнообразной деятельности,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 детей психологической установки предстоящей деятельности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09677" y="1559637"/>
        <a:ext cx="1878458" cy="1646579"/>
      </dsp:txXfrm>
    </dsp:sp>
    <dsp:sp modelId="{DB680E83-8456-416D-9380-364CD880DB50}">
      <dsp:nvSpPr>
        <dsp:cNvPr id="0" name=""/>
        <dsp:cNvSpPr/>
      </dsp:nvSpPr>
      <dsp:spPr>
        <a:xfrm>
          <a:off x="6333709" y="784776"/>
          <a:ext cx="354426" cy="3544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07F2D-FFEB-4830-85F7-2A21E074F94C}">
      <dsp:nvSpPr>
        <dsp:cNvPr id="0" name=""/>
        <dsp:cNvSpPr/>
      </dsp:nvSpPr>
      <dsp:spPr>
        <a:xfrm rot="5400000">
          <a:off x="7318005" y="368921"/>
          <a:ext cx="1250431" cy="208068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3C30B-98D3-4CE6-ACF3-ED648556318A}">
      <dsp:nvSpPr>
        <dsp:cNvPr id="0" name=""/>
        <dsp:cNvSpPr/>
      </dsp:nvSpPr>
      <dsp:spPr>
        <a:xfrm>
          <a:off x="7109277" y="990599"/>
          <a:ext cx="1878458" cy="1646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использование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адекватных средств и методов на каждом этапе формирования интереса, 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постепенное усложнение содержания задач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09277" y="990599"/>
        <a:ext cx="1878458" cy="16465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BE852-2225-4727-A960-6A712F875F78}">
      <dsp:nvSpPr>
        <dsp:cNvPr id="0" name=""/>
        <dsp:cNvSpPr/>
      </dsp:nvSpPr>
      <dsp:spPr>
        <a:xfrm rot="16200000">
          <a:off x="-1346975" y="1349058"/>
          <a:ext cx="4742329" cy="204421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общение</a:t>
          </a:r>
          <a:r>
            <a:rPr lang="ru-RU" sz="16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ребенком в ДОУ и семье, передача детям интересной, разнообразной информации; используя различные методы, насыщая информацию проблемным содержанием, расширять его, постоянно обогащать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084" y="948465"/>
        <a:ext cx="2044211" cy="2845397"/>
      </dsp:txXfrm>
    </dsp:sp>
    <dsp:sp modelId="{3DC3DE21-451F-4DF3-87EF-91FC5490AF61}">
      <dsp:nvSpPr>
        <dsp:cNvPr id="0" name=""/>
        <dsp:cNvSpPr/>
      </dsp:nvSpPr>
      <dsp:spPr>
        <a:xfrm rot="16200000">
          <a:off x="850551" y="1349058"/>
          <a:ext cx="4742329" cy="204421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 формировать у детей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эмоциональное отношение к процессу познания</a:t>
          </a: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Это будет создавать мотивацию для ребенка: </a:t>
          </a:r>
          <a:r>
            <a:rPr lang="ru-RU" sz="14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«я вижу много интересного и хочу узнать много нового»</a:t>
          </a: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Взрослый в процессе общения выступает как носитель информации, демонстратор способов ее получения и обработки</a:t>
          </a:r>
          <a:endParaRPr lang="ru-RU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199610" y="948465"/>
        <a:ext cx="2044211" cy="2845397"/>
      </dsp:txXfrm>
    </dsp:sp>
    <dsp:sp modelId="{45CC32A0-6FC0-41D9-9139-12F07F1BB98E}">
      <dsp:nvSpPr>
        <dsp:cNvPr id="0" name=""/>
        <dsp:cNvSpPr/>
      </dsp:nvSpPr>
      <dsp:spPr>
        <a:xfrm rot="16200000">
          <a:off x="3048079" y="1349058"/>
          <a:ext cx="4742329" cy="204421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познавательного мотива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97138" y="948465"/>
        <a:ext cx="2044211" cy="2845397"/>
      </dsp:txXfrm>
    </dsp:sp>
    <dsp:sp modelId="{F567E526-1CD1-4093-A13B-F88A677231CE}">
      <dsp:nvSpPr>
        <dsp:cNvPr id="0" name=""/>
        <dsp:cNvSpPr/>
      </dsp:nvSpPr>
      <dsp:spPr>
        <a:xfrm rot="16200000">
          <a:off x="5245606" y="1349058"/>
          <a:ext cx="4742329" cy="204421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</a:t>
          </a: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представлений детей о способах познания окружающего мира</a:t>
          </a:r>
          <a:endParaRPr lang="ru-RU" sz="20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594665" y="948465"/>
        <a:ext cx="2044211" cy="2845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A499-1FA2-4E5E-B659-77D83825BC65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9BC1-ABDB-4C3C-9011-B4708FE4EF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1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A499-1FA2-4E5E-B659-77D83825BC65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9BC1-ABDB-4C3C-9011-B4708FE4EF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53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A499-1FA2-4E5E-B659-77D83825BC65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9BC1-ABDB-4C3C-9011-B4708FE4EF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A499-1FA2-4E5E-B659-77D83825BC65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9BC1-ABDB-4C3C-9011-B4708FE4EF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6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A499-1FA2-4E5E-B659-77D83825BC65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9BC1-ABDB-4C3C-9011-B4708FE4EF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45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A499-1FA2-4E5E-B659-77D83825BC65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9BC1-ABDB-4C3C-9011-B4708FE4EF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257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A499-1FA2-4E5E-B659-77D83825BC65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9BC1-ABDB-4C3C-9011-B4708FE4EF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94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A499-1FA2-4E5E-B659-77D83825BC65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9BC1-ABDB-4C3C-9011-B4708FE4EF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A499-1FA2-4E5E-B659-77D83825BC65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9BC1-ABDB-4C3C-9011-B4708FE4EF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53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A499-1FA2-4E5E-B659-77D83825BC65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9BC1-ABDB-4C3C-9011-B4708FE4EF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01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A499-1FA2-4E5E-B659-77D83825BC65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9BC1-ABDB-4C3C-9011-B4708FE4EF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12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BA499-1FA2-4E5E-B659-77D83825BC65}" type="datetimeFigureOut">
              <a:rPr lang="ru-RU" smtClean="0"/>
              <a:pPr/>
              <a:t>01.03.2008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C9BC1-ABDB-4C3C-9011-B4708FE4EF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7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44;&#1080;&#1072;&#1075;&#1085;&#1086;&#1089;&#1090;&#1080;&#1082;&#1072;%20&#1080;&#1085;&#1090;&#1077;&#1088;&#1077;&#1089;&#1086;&#1074;%20&#1076;&#1086;&#1096;&#1082;&#1086;&#1083;&#1100;&#1085;&#1080;&#1082;&#1072;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konstpk.ru/professionalnaya_podgotovka/metodicheskaya_kopilka/metod/2018/3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uchmet.ru/events/item/213984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hauslaparkurangrendahnambahpengetahuan.files.wordpress.com/2015/10/kids_powerpoint_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23005"/>
            <a:ext cx="7524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города Новочеркасска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кабинет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№9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методический ресурсный центр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653136"/>
            <a:ext cx="394167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lvl="0">
              <a:lnSpc>
                <a:spcPct val="90000"/>
              </a:lnSpc>
              <a:defRPr/>
            </a:pPr>
            <a:r>
              <a:rPr lang="ru-RU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Соломенникова</a:t>
            </a: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В.В.,</a:t>
            </a:r>
            <a:endParaRPr lang="ru-RU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defRPr/>
            </a:pP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аместитель заведующего по ВМР                                                                                                                                    </a:t>
            </a:r>
            <a:r>
              <a:rPr lang="ru-RU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детского сада №9	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5368" y="6143079"/>
            <a:ext cx="4572000" cy="697627"/>
          </a:xfrm>
          <a:prstGeom prst="rect">
            <a:avLst/>
          </a:prstGeom>
        </p:spPr>
        <p:txBody>
          <a:bodyPr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г. Новочеркасск </a:t>
            </a: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348880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АКТУАЛЬНОСТЬ ПРОБЛЕМЫ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РАЗВИТИЯ 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ПОЗНАВАТЕЛЬНОГО  ИНТЕРЕСА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У ДЕТЕЙ 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СТАРШЕГО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ДОШКОЛЬНОГО  ВОЗРАСТА 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5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41805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Критерии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развития познавательного интереса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 дошкольном возрасте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90874"/>
              </p:ext>
            </p:extLst>
          </p:nvPr>
        </p:nvGraphicFramePr>
        <p:xfrm>
          <a:off x="179510" y="404664"/>
          <a:ext cx="8856985" cy="6484817"/>
        </p:xfrm>
        <a:graphic>
          <a:graphicData uri="http://schemas.openxmlformats.org/drawingml/2006/table">
            <a:tbl>
              <a:tblPr firstRow="1" firstCol="1" bandRow="1"/>
              <a:tblGrid>
                <a:gridCol w="10333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2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116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0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7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компонентов познавательного интереса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(КПИ)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 проявления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познавательного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интереса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Стадии развития познавательного </a:t>
                      </a:r>
                      <a:r>
                        <a:rPr lang="ru-RU" sz="12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интереса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Автор Березина Ю.Ю. </a:t>
                      </a: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детей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790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Интеллектуальный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познавательная активность в форме вопросов;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обращенность к изучаемому объекту;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представления об окружающем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стадия;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представления бессистемны; наличие недифференцированного интереса; интерес к новым фактам и явлениям; наличие познавательных вопросов предметного характера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3-4 года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0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 стадия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дифференциация представлений об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окружающем;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интерес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 познанию явных и существенных свойств 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предмета;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конкретизация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усложнение познавательных вопросов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4-5 лет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2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 стадия: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представления системны; наличие интереса к выявлению закономерностей, установлению причинно-следственных связей; возникновение познавательных вопросов причинно-следственного характера, рассуждений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 лет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8790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Эмоционально-волевой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проявление эмоций, связанных с познанием;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активность и самостоятельность в преодолении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трудностей;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сосредоточенность 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внимание к познавательной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стадия: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познавательная инертность, уход от деятельности в случае затруднений; минимальная самостоятельность; эпизодическое эмоциональное переживание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3-4 года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2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 стадия: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познавательная активность, требующая стимулирования со стороны взрослого; проявление ситуативной самостоятельности; преодоление трудностей с помощью взрослого; эмоционально-познавательное отношение к деятельности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4-5 лет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2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 стадия: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высокая самопроизвольная активность; увлеченная самостоятельная работа; стремление к преодолению трудностей; стойкая эмоционально-познавательная направленность на определенную сферу окружающей действительности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 лет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8790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Процессуальный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исследовательский подход в решении умственных и поисковых задач;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стремление найти нестандартный способ решения поисковой задачи;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обращенность на отдельные стороны познавательной деятельности;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проявление умений вступать в диалог по поводу познания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стадия: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обращенность на результат познавательной деятельности; репродуктивность в решении поставленных задач; индивидуальный характер деятельности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3-4 года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0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 стадия: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обращенность на постановку целей или задач; интерес к содержанию объекта познания; ситуативное включение в диалог с партнером по познавательной деятельности; интерес к различным способам решения задач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4-5 лет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34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 стадия: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обращенность на процесс познавательной деятельности; интерес к преобразованию и совершенствованию собственной деятельности; использование разнообразных нестандартных способов в решении познавательных задач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 лет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98" marR="24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75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Мониторинг детских вопросов 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Использовались методы, позволяющие с разных точек зрения взглянуть на изучаемую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проблему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87171715"/>
              </p:ext>
            </p:extLst>
          </p:nvPr>
        </p:nvGraphicFramePr>
        <p:xfrm>
          <a:off x="366976" y="1349018"/>
          <a:ext cx="8622664" cy="550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667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92"/>
            <a:ext cx="8229600" cy="3460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 детских вопросов 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31776"/>
              </p:ext>
            </p:extLst>
          </p:nvPr>
        </p:nvGraphicFramePr>
        <p:xfrm>
          <a:off x="179508" y="476671"/>
          <a:ext cx="8856987" cy="6346631"/>
        </p:xfrm>
        <a:graphic>
          <a:graphicData uri="http://schemas.openxmlformats.org/drawingml/2006/table">
            <a:tbl>
              <a:tblPr firstRow="1" firstCol="1" bandRow="1"/>
              <a:tblGrid>
                <a:gridCol w="2880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803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7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Форма/возраст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Автор/источник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14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Первое направление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связано с их диагностикой в начале и в конце учебного года.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 определить содержание интересов дошкольников и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сформированность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познавательного мотива деятельности.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54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 с детьми (средний и старший дошкольный возраст)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содержания детских интересов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Составлена на основе методики исследования проблем дошкольного детства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(Института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детства Российского государственного педагогического университета им. А.И. Герцена в 2008–2009 гг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Методика «Угадай, что в ящике» для детей старшего дошкольного возраста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произвольной поисковой активности в форме вопросов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Э.А. Баранова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5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Методика «Древо желаний» для детей старшего дошкольного возраста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Изучить содержание детских интересов и познавательный мотив деятельности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В.С. Юркевич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5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Ситуация «Мои впечатления»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содержания детских интересов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Э.А. Баранова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2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Практическая ситуация «В гости в другую группу»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содержания детских интересов и предпочтений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Э.А. Баранова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10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Ситуация наблюдения за ребенком в свободной деятельности.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окружения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детских интересов и особенностей поведения в процессе действия с разнообразными (знакомыми, новыми) объектами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Э.А. Баранова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271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Второе направление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мониторинга предпочтений дошкольников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Цель: изучения интересов является постоянное отслеживание изменения предпочтений дошкольников во взаимодействии со взрослым в течение дня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10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ситуация диагностического характера «Копилка интересов»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Проанализировать полученные данные, разделить детские интересы на группы: те, которые можно реализовать в НОД, в совместной деятельности в режиме дня и т.д.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Э.А. Баранова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043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Фиксация детских вопросов.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 и показатели для анализа детских вопросов.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 и индикаторы оценки детских интересов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степени проявления познавательной направленности ребенком (сильная, слабая, не проявляется) и особенностей содержания его интересов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Поляковой М.Н.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86" marR="8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17561" y="30186"/>
            <a:ext cx="265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(Автор Ю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Ю.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Березина)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6237311"/>
            <a:ext cx="2378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 action="ppaction://hlinkfile"/>
              </a:rPr>
              <a:t>Диагностика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 action="ppaction://hlinkfile"/>
              </a:rPr>
              <a:t>интересов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 action="ppaction://hlinkfile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 action="ppaction://hlinkfile"/>
              </a:rPr>
              <a:t>дошкольника.</a:t>
            </a:r>
            <a:r>
              <a:rPr lang="en-US" sz="1600" b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 action="ppaction://hlinkfile"/>
              </a:rPr>
              <a:t>docx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1617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758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 детских вопросов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осуществлялся с целью выявления их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направленности на различные сферы окружающего и проводился ежедневно в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течение месяца в условиях игровой, познавательной, продуктивной деятельности,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занятии 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свободном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250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вопросов детей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взрослым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502" y="2734601"/>
            <a:ext cx="871296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Анализ вопросов: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низкая обращаемость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детей к взрослым с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познавательными вопросами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говорит о серьезном дисбалансе в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познавательной сфере детей, свидетельствующем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о снижении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или об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изменении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вектора проявления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любознательности старших дошкольников.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206" y="4149080"/>
            <a:ext cx="8664274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Причина этого явления кроется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организации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познавательной деятельности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в детском саду и семье, в рамках которой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формулировать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 является ключевым и задает тон всей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познавательно-исследовательской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деятельности, позволяет расширять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границы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1279212"/>
            <a:ext cx="2930994" cy="132343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 (установление взаимодействия с окружающими)-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48%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340766"/>
            <a:ext cx="2664296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 к восприятию окружающего и познанию его сущности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- 17%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51843" y="1299250"/>
            <a:ext cx="2736304" cy="132343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 рефлексивной направленности (желание получить оценку своим действиям и поведению)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- 25%.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4320" y="5380672"/>
            <a:ext cx="8638159" cy="147732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/>
              </a:rPr>
              <a:t>Беседа с детьми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выявила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основные источники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информации, наибольшей популярностью пользуются: телевидение  </a:t>
            </a:r>
            <a:r>
              <a:rPr lang="ru-RU" b="1" dirty="0">
                <a:solidFill>
                  <a:srgbClr val="C00000"/>
                </a:solidFill>
                <a:latin typeface="Times New Roman"/>
              </a:rPr>
              <a:t>4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4%,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компьютер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36</a:t>
            </a:r>
            <a:r>
              <a:rPr lang="ru-RU" b="1" dirty="0">
                <a:solidFill>
                  <a:srgbClr val="C00000"/>
                </a:solidFill>
                <a:latin typeface="Times New Roman"/>
              </a:rPr>
              <a:t>%,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рассматривание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иллюстраций в журналах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на печатной основе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20%.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Полученные материалы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свидетельствуют о возрастании популярности к информационным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и техническим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средствам получения информации.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860848" y="2277401"/>
            <a:ext cx="0" cy="457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72" y="2373312"/>
            <a:ext cx="49371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277401"/>
            <a:ext cx="49371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50" y="5027453"/>
            <a:ext cx="49371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38" y="3795861"/>
            <a:ext cx="49371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66694" y="6216289"/>
            <a:ext cx="493713" cy="91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53747" y="6387989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ИКТ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03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i0.wp.com/freepptbackgrounds.net/wp-content/uploads/2013/03/Baby-Shower-PPT-Slid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11226"/>
            <a:ext cx="48585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сихолого - п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едагогические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условия,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могут обеспечить наиболее устойчивые интересы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27354337"/>
              </p:ext>
            </p:extLst>
          </p:nvPr>
        </p:nvGraphicFramePr>
        <p:xfrm>
          <a:off x="107504" y="1628800"/>
          <a:ext cx="899181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8899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i0.wp.com/freepptbackgrounds.net/wp-content/uploads/2013/03/Baby-Shower-PPT-Slid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836712"/>
            <a:ext cx="5357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педагогические условия, которые могут обеспечить наиболее устойчивые интересы дошкольников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9063922"/>
              </p:ext>
            </p:extLst>
          </p:nvPr>
        </p:nvGraphicFramePr>
        <p:xfrm>
          <a:off x="323528" y="2037040"/>
          <a:ext cx="8640960" cy="4742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070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138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Рекомендации для педагогов ДОУ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«Применение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информационнокоммуникационных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технологий (ИКТ) в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воспитательнообразовательном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процессе ДОУ»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41" y="1772816"/>
            <a:ext cx="8229600" cy="1296144"/>
          </a:xfrm>
        </p:spPr>
        <p:txBody>
          <a:bodyPr>
            <a:normAutofit/>
          </a:bodyPr>
          <a:lstStyle/>
          <a:p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konstpk.ru/professionalnaya_podgotovka/metodicheskaya_kopilka/metod/2018/3.pdf</a:t>
            </a:r>
            <a:endParaRPr lang="ru-RU" sz="22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8429" y="256490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работе освещены вопросы информатизации ДОУ с учетом возраста воспитанников, даны рекомендации по организации образовательного процесса с использованием информационных технологий, предложены рекомендации по созданию и оформлению иллюстративного графического материала средствами ИКТ, описан практический опыт использования ИКТ в педагогической деятельности воспитателя. Данная разработка поможет в повышении педагогических навыков, которые могут быть использованы на практике при работе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1559244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9144000" cy="680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0"/>
            <a:ext cx="79928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Методическая литература</a:t>
            </a:r>
          </a:p>
          <a:p>
            <a:pPr lvl="0" algn="ctr"/>
            <a:endParaRPr lang="ru-RU" sz="1600" dirty="0">
              <a:solidFill>
                <a:srgbClr val="333333"/>
              </a:solidFill>
              <a:latin typeface="Helvetica"/>
              <a:ea typeface="Times New Roman"/>
            </a:endParaRP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1.Березина Ю. Ю. Изучение особенностей развития познавательного интереса у детей старшего дошкольного возраста / Ю. Ю. Березина // Традиции и инновации в дошкольном образовании : Материалы Международной научно-практической конференции. – М., 2007. - с. 517-522.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2.Березина Ю. Ю. Критерии развития познавательного интереса детей старшего дошкольного возраста / Ю. Ю. Березина // Теория и практика общественного развития. – 2013. - № 8. – с. 192 - 195.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3.Березина Ю.Ю. Формирование познавательного интереса у детей старшего дошкольного возраста: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автореф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дис.канд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наук. – М., 2014. – 23с.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4.Баданина Л.П. Диагностика и развитие познавательных процессов. Практикум по общей психологии. - М.: НОУ ВПО МПСИ, 2012.- 264с.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Баранова Э.А. Диагностика познавательного интереса у младших школьников и дошкольников. СПб., 2005. С. 12.</a:t>
            </a:r>
          </a:p>
          <a:p>
            <a:pPr lvl="0"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6. Каминская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Е.А. Формирование у дошкольников познавательного интереса к предметному миру средствами информационно-коммуникационных технологий [Электронный ресурс]: статья / Е.А. Каминская, 2013.­ – 5 с.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.Селевко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Г.К. Педагогические технологии на основе информационно-коммуникационных средств. – Народное образование. - Москва, 2011. - 376с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378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08"/>
            <a:ext cx="9144000" cy="688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1670" y="980728"/>
            <a:ext cx="70309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Желаем ВАМ успеха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ВАШИХ начинаниях!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753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baltana.com/files/wallpapers-5/Kids-Powerpoint-HD-Wallpaper-18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42" y="258"/>
            <a:ext cx="9144000" cy="68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258"/>
            <a:ext cx="807275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 РФ «Об образовании в РФ»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Глава 1. Статья 2.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обучения и воспитания – приборы, оборудование, включая спортивное оборудование и инвентарь, инструменты, учебно-наглядные пособия,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компьютеры, информационно-коммуникационные сети,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аппаратно-программные и аудиовизуальные средства, печатные и электронные образовательные и информационные ресурсы и иные материальные объекты, необходимые для организации образовательной деятельности.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Общие требования к реализации образовательных программ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2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При реализации образовательных программ используются различные образовательные технологии, в том числе дистанционные образовательные технологии, электронное обучение.</a:t>
            </a:r>
            <a:endParaRPr lang="ru-RU" sz="1400" b="0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2904913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ФГОС ДО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</a:rPr>
              <a:t>Раздел </a:t>
            </a:r>
            <a:r>
              <a:rPr lang="en-US" sz="1400" b="1" dirty="0">
                <a:solidFill>
                  <a:srgbClr val="002060"/>
                </a:solidFill>
                <a:latin typeface="Times New Roman"/>
              </a:rPr>
              <a:t>I</a:t>
            </a:r>
            <a:r>
              <a:rPr lang="ru-RU" sz="1400" b="1" dirty="0">
                <a:solidFill>
                  <a:srgbClr val="002060"/>
                </a:solidFill>
                <a:latin typeface="Times New Roman"/>
              </a:rPr>
              <a:t>. Общие положения 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</a:rPr>
              <a:t>п. 1.4.  Основные принципы дошкольного образования: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/>
              </a:rPr>
              <a:t>формирования познавательных интересов и познавательных действий ребенка в различных видах деятельности;  </a:t>
            </a:r>
            <a:endParaRPr lang="ru-RU" sz="1400" dirty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Times New Roman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/>
              </a:rPr>
              <a:t>Раздел II</a:t>
            </a:r>
            <a:r>
              <a:rPr lang="ru-RU" sz="1400" b="1" dirty="0">
                <a:solidFill>
                  <a:srgbClr val="002060"/>
                </a:solidFill>
                <a:latin typeface="Times New Roman"/>
              </a:rPr>
              <a:t>. 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</a:rPr>
              <a:t>Требования к структуре основной образовательной программы дошкольного образования и ее объему.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</a:rPr>
              <a:t>. 2.5. Познавательное </a:t>
            </a:r>
            <a:r>
              <a:rPr lang="ru-RU" sz="1400" b="1" dirty="0">
                <a:solidFill>
                  <a:srgbClr val="002060"/>
                </a:solidFill>
                <a:latin typeface="Times New Roman"/>
              </a:rPr>
              <a:t>развитие</a:t>
            </a:r>
            <a:r>
              <a:rPr lang="ru-RU" sz="1400" dirty="0">
                <a:solidFill>
                  <a:srgbClr val="002060"/>
                </a:solidFill>
                <a:latin typeface="Times New Roman"/>
              </a:rPr>
              <a:t> предполагает развитие любознательности и познавательной мотивации; формирование познавательных 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</a:rPr>
              <a:t>действий…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54577" y="5304518"/>
            <a:ext cx="64885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основной образовательной программы дошкольного образования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3.3.Требования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развивающей предметно-пространственной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среде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 должна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обеспечивать: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бразовательное пространство которое 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 быть оснащено средствами обучения (в том числе техническими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)…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9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baltana.com/files/wallpapers-5/Kids-Powerpoint-HD-Wallpaper-18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42" y="258"/>
            <a:ext cx="9144000" cy="68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1753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ФГОС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используются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термина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8874" y="534973"/>
            <a:ext cx="7705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Познавательные интересы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стремление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ребѐнка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познавать новое, выяснять непонятное о качествах, свойствах предметов, явлений действительности, и желании вникнуть в их сущность, найти между ними связи и отношения.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3212976"/>
            <a:ext cx="6901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Познавательные действия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активность детей, при помощи которой, он стремится получить новые знаний, умения и навыки. При этом развивается внутренняя целеустремленность и формируется постоянная потребность использовать разные способы действия для накопления, расширения знаний и кругозора.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4941168"/>
            <a:ext cx="6286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совокупность количественных и качественных изменений, происходящих в познавательных психических процессах, в связи с возрастом, под влиянием среды и собственного опыта ребёнка. Ядром познавательного развития является развитие умственных способностей.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2873" y="1786853"/>
            <a:ext cx="7585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ФГОС ДО считает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формирование познавательных интересов и познавательных действий ребёнка в различных видах деятельности одним из принципов 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02753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baltana.com/files/wallpapers-5/Kids-Powerpoint-HD-Wallpaper-18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42" y="258"/>
            <a:ext cx="9144000" cy="68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55776" y="4339908"/>
            <a:ext cx="6062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Познавательный интерес является одним из средств познания окружающего мира.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7903" y="258"/>
            <a:ext cx="7712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интерес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происходит от латинского слова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intersum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что значит «имею важное значение».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646589"/>
            <a:ext cx="79287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 Познавательный интерес интер­претируется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по-разному: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</a:t>
            </a:r>
            <a:r>
              <a:rPr lang="ru-RU" b="1" spc="-25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нтерес </a:t>
            </a:r>
            <a:r>
              <a:rPr lang="ru-RU" b="1" spc="-25" dirty="0">
                <a:solidFill>
                  <a:srgbClr val="002060"/>
                </a:solidFill>
                <a:latin typeface="Times New Roman"/>
                <a:ea typeface="Times New Roman"/>
              </a:rPr>
              <a:t>понимается как целостные ди­</a:t>
            </a:r>
            <a:r>
              <a:rPr lang="ru-RU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намические тенденции, определяю­</a:t>
            </a:r>
            <a:r>
              <a:rPr lang="ru-RU" b="1" spc="-25" dirty="0">
                <a:solidFill>
                  <a:srgbClr val="002060"/>
                </a:solidFill>
                <a:latin typeface="Times New Roman"/>
                <a:ea typeface="Times New Roman"/>
              </a:rPr>
              <a:t>щие структуру направленности наших </a:t>
            </a:r>
            <a:r>
              <a:rPr lang="ru-RU" b="1" spc="-20" dirty="0">
                <a:solidFill>
                  <a:srgbClr val="002060"/>
                </a:solidFill>
                <a:latin typeface="Times New Roman"/>
                <a:ea typeface="Times New Roman"/>
              </a:rPr>
              <a:t>реакций </a:t>
            </a:r>
            <a:r>
              <a:rPr lang="ru-RU" b="1" spc="-2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               </a:t>
            </a:r>
            <a:r>
              <a:rPr lang="ru-RU" b="1" spc="-20" dirty="0" smtClean="0">
                <a:solidFill>
                  <a:srgbClr val="00B050"/>
                </a:solidFill>
                <a:latin typeface="Times New Roman"/>
                <a:ea typeface="Times New Roman"/>
              </a:rPr>
              <a:t>(Л.С</a:t>
            </a:r>
            <a:r>
              <a:rPr lang="ru-RU" b="1" spc="-20" dirty="0">
                <a:solidFill>
                  <a:srgbClr val="00B050"/>
                </a:solidFill>
                <a:latin typeface="Times New Roman"/>
                <a:ea typeface="Times New Roman"/>
              </a:rPr>
              <a:t>. Выготский, В.А. </a:t>
            </a:r>
            <a:r>
              <a:rPr lang="ru-RU" b="1" spc="-20" dirty="0" err="1">
                <a:solidFill>
                  <a:srgbClr val="00B050"/>
                </a:solidFill>
                <a:latin typeface="Times New Roman"/>
                <a:ea typeface="Times New Roman"/>
              </a:rPr>
              <a:t>Крутец</a:t>
            </a:r>
            <a:r>
              <a:rPr lang="ru-RU" b="1" dirty="0" err="1">
                <a:solidFill>
                  <a:srgbClr val="00B050"/>
                </a:solidFill>
                <a:latin typeface="Times New Roman"/>
                <a:ea typeface="Times New Roman"/>
              </a:rPr>
              <a:t>кий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</a:rPr>
              <a:t>); </a:t>
            </a:r>
            <a:endParaRPr lang="ru-RU" b="1" dirty="0" smtClean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форма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познавательной (интел­лектуальной) потребности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     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(</a:t>
            </a: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</a:rPr>
              <a:t>С.Л. Ру­</a:t>
            </a:r>
            <a:r>
              <a:rPr lang="ru-RU" b="1" spc="-10" dirty="0">
                <a:solidFill>
                  <a:srgbClr val="00B050"/>
                </a:solidFill>
                <a:latin typeface="Times New Roman"/>
                <a:ea typeface="Times New Roman"/>
              </a:rPr>
              <a:t>бинштейн, В.И. </a:t>
            </a:r>
            <a:r>
              <a:rPr lang="ru-RU" b="1" spc="-10" dirty="0" err="1">
                <a:solidFill>
                  <a:srgbClr val="00B050"/>
                </a:solidFill>
                <a:latin typeface="Times New Roman"/>
                <a:ea typeface="Times New Roman"/>
              </a:rPr>
              <a:t>Слободчиков</a:t>
            </a:r>
            <a:r>
              <a:rPr lang="ru-RU" b="1" spc="-10" dirty="0">
                <a:solidFill>
                  <a:srgbClr val="00B050"/>
                </a:solidFill>
                <a:latin typeface="Times New Roman"/>
                <a:ea typeface="Times New Roman"/>
              </a:rPr>
              <a:t>, П.Г. </a:t>
            </a:r>
            <a:r>
              <a:rPr lang="ru-RU" b="1" spc="-20" dirty="0" err="1">
                <a:solidFill>
                  <a:srgbClr val="00B050"/>
                </a:solidFill>
                <a:latin typeface="Times New Roman"/>
                <a:ea typeface="Times New Roman"/>
              </a:rPr>
              <a:t>Сирбиладзе</a:t>
            </a:r>
            <a:r>
              <a:rPr lang="ru-RU" b="1" spc="-20" dirty="0">
                <a:solidFill>
                  <a:srgbClr val="00B050"/>
                </a:solidFill>
                <a:latin typeface="Times New Roman"/>
                <a:ea typeface="Times New Roman"/>
              </a:rPr>
              <a:t>); </a:t>
            </a:r>
            <a:endParaRPr lang="ru-RU" b="1" spc="-20" dirty="0" smtClean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spc="-2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избирательное </a:t>
            </a:r>
            <a:r>
              <a:rPr lang="ru-RU" b="1" spc="-20" dirty="0">
                <a:solidFill>
                  <a:srgbClr val="002060"/>
                </a:solidFill>
                <a:latin typeface="Times New Roman"/>
                <a:ea typeface="Times New Roman"/>
              </a:rPr>
              <a:t>отноше­</a:t>
            </a:r>
            <a:r>
              <a:rPr lang="ru-RU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ние </a:t>
            </a:r>
            <a:r>
              <a:rPr lang="ru-RU" b="1" spc="-5" dirty="0">
                <a:solidFill>
                  <a:srgbClr val="00B050"/>
                </a:solidFill>
                <a:latin typeface="Times New Roman"/>
                <a:ea typeface="Times New Roman"/>
              </a:rPr>
              <a:t>(А.Г. Ковалев, О.Н. Михайлова, </a:t>
            </a:r>
            <a:r>
              <a:rPr lang="ru-RU" b="1" spc="-5" dirty="0" smtClean="0">
                <a:solidFill>
                  <a:srgbClr val="00B050"/>
                </a:solidFill>
                <a:latin typeface="Times New Roman"/>
                <a:ea typeface="Times New Roman"/>
              </a:rPr>
              <a:t>                                 </a:t>
            </a:r>
            <a:r>
              <a:rPr lang="ru-RU" b="1" spc="10" dirty="0" smtClean="0">
                <a:solidFill>
                  <a:srgbClr val="00B050"/>
                </a:solidFill>
                <a:latin typeface="Times New Roman"/>
                <a:ea typeface="Times New Roman"/>
              </a:rPr>
              <a:t>В.Н</a:t>
            </a:r>
            <a:r>
              <a:rPr lang="ru-RU" b="1" spc="10" dirty="0">
                <a:solidFill>
                  <a:srgbClr val="00B050"/>
                </a:solidFill>
                <a:latin typeface="Times New Roman"/>
                <a:ea typeface="Times New Roman"/>
              </a:rPr>
              <a:t>. Мясищев, Г.И. Щукина); </a:t>
            </a:r>
            <a:endParaRPr lang="ru-RU" b="1" spc="10" dirty="0" smtClean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spc="10" dirty="0">
                <a:solidFill>
                  <a:srgbClr val="002060"/>
                </a:solidFill>
                <a:latin typeface="Times New Roman"/>
                <a:ea typeface="Times New Roman"/>
              </a:rPr>
              <a:t>мотив </a:t>
            </a:r>
            <a:r>
              <a:rPr lang="ru-RU" b="1" spc="10" dirty="0">
                <a:solidFill>
                  <a:srgbClr val="00B050"/>
                </a:solidFill>
                <a:latin typeface="Times New Roman"/>
                <a:ea typeface="Times New Roman"/>
              </a:rPr>
              <a:t>(Л.И. </a:t>
            </a:r>
            <a:r>
              <a:rPr lang="ru-RU" b="1" spc="10" dirty="0" err="1">
                <a:solidFill>
                  <a:srgbClr val="00B050"/>
                </a:solidFill>
                <a:latin typeface="Times New Roman"/>
                <a:ea typeface="Times New Roman"/>
              </a:rPr>
              <a:t>Божович</a:t>
            </a:r>
            <a:r>
              <a:rPr lang="ru-RU" b="1" spc="10" dirty="0">
                <a:solidFill>
                  <a:srgbClr val="00B050"/>
                </a:solidFill>
                <a:latin typeface="Times New Roman"/>
                <a:ea typeface="Times New Roman"/>
              </a:rPr>
              <a:t>, Н.Г. Морозова);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spc="10" dirty="0">
                <a:solidFill>
                  <a:srgbClr val="002060"/>
                </a:solidFill>
                <a:latin typeface="Times New Roman"/>
                <a:ea typeface="Times New Roman"/>
              </a:rPr>
              <a:t>сплав эмоционально-волевых процессов, повышающих активность сознания и деятельности человека </a:t>
            </a:r>
            <a:r>
              <a:rPr lang="ru-RU" b="1" spc="10" dirty="0">
                <a:solidFill>
                  <a:srgbClr val="00B050"/>
                </a:solidFill>
                <a:latin typeface="Times New Roman"/>
                <a:ea typeface="Times New Roman"/>
              </a:rPr>
              <a:t>(Л.А. Гордон);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spc="10" dirty="0">
                <a:solidFill>
                  <a:srgbClr val="002060"/>
                </a:solidFill>
                <a:latin typeface="Times New Roman"/>
                <a:ea typeface="Times New Roman"/>
              </a:rPr>
              <a:t>выразитель ценностных ориентации личности </a:t>
            </a:r>
            <a:r>
              <a:rPr lang="ru-RU" b="1" spc="10" dirty="0">
                <a:solidFill>
                  <a:srgbClr val="00B050"/>
                </a:solidFill>
                <a:latin typeface="Times New Roman"/>
                <a:ea typeface="Times New Roman"/>
              </a:rPr>
              <a:t>(С. Рахмонов);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spc="10" dirty="0">
                <a:solidFill>
                  <a:srgbClr val="002060"/>
                </a:solidFill>
                <a:latin typeface="Times New Roman"/>
                <a:ea typeface="Times New Roman"/>
              </a:rPr>
              <a:t>особое состо­яние психики </a:t>
            </a:r>
            <a:r>
              <a:rPr lang="ru-RU" b="1" spc="10" dirty="0">
                <a:solidFill>
                  <a:srgbClr val="00B050"/>
                </a:solidFill>
                <a:latin typeface="Times New Roman"/>
                <a:ea typeface="Times New Roman"/>
              </a:rPr>
              <a:t>(Н.К. Постникова</a:t>
            </a:r>
            <a:r>
              <a:rPr lang="ru-RU" b="1" spc="10" dirty="0" smtClean="0">
                <a:solidFill>
                  <a:srgbClr val="00B050"/>
                </a:solidFill>
                <a:latin typeface="Times New Roman"/>
                <a:ea typeface="Times New Roman"/>
              </a:rPr>
              <a:t>).</a:t>
            </a:r>
            <a:endParaRPr lang="ru-RU" b="1" spc="10" dirty="0">
              <a:solidFill>
                <a:srgbClr val="00B050"/>
              </a:solidFill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65990" y="5103674"/>
            <a:ext cx="60984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2060"/>
                </a:solidFill>
                <a:latin typeface="Times New Roman"/>
              </a:rPr>
              <a:t>Многообразие понятий познавательного интереса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объясняется тем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, что он представляет собой развивающееся явление: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проявляясь первоначально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как любопытство, переходит в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любознательность, далее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— в собственно познавательный интерес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                                       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</a:rPr>
              <a:t>(</a:t>
            </a:r>
            <a:r>
              <a:rPr lang="ru-RU" b="1" dirty="0">
                <a:solidFill>
                  <a:srgbClr val="00B050"/>
                </a:solidFill>
                <a:latin typeface="Times New Roman"/>
              </a:rPr>
              <a:t>Г. И. Щукина).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2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baltana.com/files/wallpapers-5/Kids-Powerpoint-HD-Wallpaper-18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5"/>
            <a:ext cx="9144000" cy="68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4" y="70415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Интерес к познанию у дошкольника проявляется в следующих формах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68692267"/>
              </p:ext>
            </p:extLst>
          </p:nvPr>
        </p:nvGraphicFramePr>
        <p:xfrm>
          <a:off x="263606" y="883427"/>
          <a:ext cx="8616788" cy="596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39552" y="5805263"/>
            <a:ext cx="5148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Постепенно интерес к познанию перерастает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потребность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углом 14"/>
          <p:cNvSpPr/>
          <p:nvPr/>
        </p:nvSpPr>
        <p:spPr>
          <a:xfrm rot="10800000">
            <a:off x="5184068" y="6129298"/>
            <a:ext cx="1260140" cy="506961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4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baltana.com/files/wallpapers-5/Kids-Powerpoint-HD-Wallpaper-18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0"/>
            <a:ext cx="9144000" cy="68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17903" y="258"/>
            <a:ext cx="7712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Условия,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способствующие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решению проблемы развития познавательного интереса у детей дошкольного возраста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070690275"/>
              </p:ext>
            </p:extLst>
          </p:nvPr>
        </p:nvGraphicFramePr>
        <p:xfrm>
          <a:off x="467544" y="764704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762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44277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 ООП ДОУ 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95736" y="211465"/>
            <a:ext cx="5904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ресурсы, технические средства обучения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852820"/>
              </p:ext>
            </p:extLst>
          </p:nvPr>
        </p:nvGraphicFramePr>
        <p:xfrm>
          <a:off x="107504" y="620688"/>
          <a:ext cx="8954652" cy="6078568"/>
        </p:xfrm>
        <a:graphic>
          <a:graphicData uri="http://schemas.openxmlformats.org/drawingml/2006/table">
            <a:tbl>
              <a:tblPr/>
              <a:tblGrid>
                <a:gridCol w="1814794">
                  <a:extLst>
                    <a:ext uri="{9D8B030D-6E8A-4147-A177-3AD203B41FA5}">
                      <a16:colId xmlns="" xmlns:a16="http://schemas.microsoft.com/office/drawing/2014/main" val="2207507551"/>
                    </a:ext>
                  </a:extLst>
                </a:gridCol>
                <a:gridCol w="534010">
                  <a:extLst>
                    <a:ext uri="{9D8B030D-6E8A-4147-A177-3AD203B41FA5}">
                      <a16:colId xmlns="" xmlns:a16="http://schemas.microsoft.com/office/drawing/2014/main" val="1290290198"/>
                    </a:ext>
                  </a:extLst>
                </a:gridCol>
                <a:gridCol w="6605848">
                  <a:extLst>
                    <a:ext uri="{9D8B030D-6E8A-4147-A177-3AD203B41FA5}">
                      <a16:colId xmlns="" xmlns:a16="http://schemas.microsoft.com/office/drawing/2014/main" val="2931835027"/>
                    </a:ext>
                  </a:extLst>
                </a:gridCol>
              </a:tblGrid>
              <a:tr h="8010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Направлениедеятельности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74226362"/>
                  </a:ext>
                </a:extLst>
              </a:tr>
              <a:tr h="440580">
                <a:tc>
                  <a:txBody>
                    <a:bodyPr/>
                    <a:lstStyle/>
                    <a:p>
                      <a:pPr marL="457200" algn="just"/>
                      <a:r>
                        <a:rPr lang="en-US" sz="10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Ноутбук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(группы, кабинет)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работе педагогов ИКТ позволяет осуществлять поиск, сбор, создание, обработку,        хранение, распространение информации, конструирование собственных отчетов,  ведение календарно – тематических планов, индивидуального портфолио педагога и воспитанников, предоставление продуктов деятельности педагога для удовлетворения информационных потребностей  детей, родителей, социума и т.д.</a:t>
                      </a: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8731719"/>
                  </a:ext>
                </a:extLst>
              </a:tr>
              <a:tr h="280369">
                <a:tc>
                  <a:txBody>
                    <a:bodyPr/>
                    <a:lstStyle/>
                    <a:p>
                      <a:pPr marL="457200" algn="just"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Ноутбук/планшет</a:t>
                      </a:r>
                    </a:p>
                    <a:p>
                      <a:pPr marL="457200" algn="just">
                        <a:tabLst>
                          <a:tab pos="457200" algn="l"/>
                        </a:tabLs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с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детьми (кабинет)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ИКТ в образовательно-воспитательный процесс позволяет интенсифицировать процесс обучения, реализовать идеи развивающего обучения, повысить темп занятия и увеличить объем самостоятельной деятельности воспитанников и т. д.</a:t>
                      </a: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1752305"/>
                  </a:ext>
                </a:extLst>
              </a:tr>
              <a:tr h="400528">
                <a:tc>
                  <a:txBody>
                    <a:bodyPr/>
                    <a:lstStyle/>
                    <a:p>
                      <a:pPr marL="457200"/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 для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 (кабинеты)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Оперативное получение и обобщение информации об образовательно-воспитательном процессе для принятия управленческих решений; ведение личных дел сотрудников, детей; для оперативных отчетов; мониторинга движения воспитанников; создание системы документооборота ДОУ; автоматизированное составление отчетности и т. д.</a:t>
                      </a: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6199036"/>
                  </a:ext>
                </a:extLst>
              </a:tr>
              <a:tr h="280369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Интерактивный мультимедийный кабинет (экран, мультимедийный проектором, </a:t>
                      </a:r>
                      <a:r>
                        <a:rPr lang="ru-RU" sz="9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нетбук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музыкальный зал.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традиционного изложения и демонстрации информации на интерактивное; сопровождение занятия полноценными видеофильмами, аудиоинформацией, электронными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материалами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line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информацией из Интернета или локальной сети.</a:t>
                      </a: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9273146"/>
                  </a:ext>
                </a:extLst>
              </a:tr>
              <a:tr h="761003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нтерактивный мультимедийный кабинет (интерактивная доска, мультимедийный проектором, </a:t>
                      </a:r>
                      <a:r>
                        <a:rPr lang="ru-RU" sz="9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нетбук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-кабинет.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работы не менее четырех пользователей одновременно. Возможность письма и рисования, выбор цвета, вида и толщины линий. Возможность перемещения, поворота, увеличения, уменьшения объектов. Возможность работы с набором электронных математических инструментов (циркуль, угольник, линейка, транспортир). Возможность работы с функцией распознавания рукописного текста на русском и английском языке. Наличие функций записи видеофрагмента действий, выполняемых на экране, сохранения и воспроизведения этих фрагментов. Коллекция ("галерея") готовых цифровых шаблонов . Возможность добавлять новые объекты в "галерею" 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83705067"/>
                  </a:ext>
                </a:extLst>
              </a:tr>
              <a:tr h="836008">
                <a:tc>
                  <a:txBody>
                    <a:bodyPr/>
                    <a:lstStyle/>
                    <a:p>
                      <a:pPr algn="just"/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Интерактивное 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реализации содержания 5 образовательных областей (в группах, кабинетах)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интерактивных оборудования позволяет перейти от объяснительно-иллюстрированного способа обучения к 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деятельностному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при котором ребенок принимает активное участие в данной деятельности. Внедрение компьютерных технологий в новой и занимательной для дошкольников форме, помогает решать задачи речевого, математического, экологического, эстетического развития, а также помогает развивать память, воображение, творческие способности, навыки ориентации в пространстве, логическое и абстрактное мышление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86387155"/>
                  </a:ext>
                </a:extLst>
              </a:tr>
              <a:tr h="400528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Принтеры и МФУ:</a:t>
                      </a:r>
                    </a:p>
                    <a:p>
                      <a:pPr algn="just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-  для работы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 (кабинеты)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Позволяет педагогу переводить текст либо графические изображения на физический носитель из электронного вида, размножать и распечатывать документацию и материалы к НОД и т. д. С целью экономии времени педагога позволяет за 20 секунд сканировать документ для дальнейшего его редактирования, быстро переносить изображения на электронный носитель.</a:t>
                      </a: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359073"/>
                  </a:ext>
                </a:extLst>
              </a:tr>
              <a:tr h="400528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- для работы административно-хозяйственных 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 (кабинеты)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Позволяет переводить текст либо графические изображения на физический носитель из электронного вида, размножать и распечатывать документацию, используя локальную сеть ДОУ. С целью экономии времени служит для считывания и переноса текстовой или графической информации в цифровой формат для дальнейшего редактирования документов.</a:t>
                      </a: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9247971"/>
                  </a:ext>
                </a:extLst>
              </a:tr>
              <a:tr h="120158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Телевизоры (группы):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- для работы с детьми</a:t>
                      </a: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обучающих и развивающих фильмов, дисков с записями выпускного бала, утренника, НОД  и т.д. </a:t>
                      </a: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50780019"/>
                  </a:ext>
                </a:extLst>
              </a:tr>
              <a:tr h="280369"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Магнитофоны</a:t>
                      </a:r>
                      <a:r>
                        <a:rPr lang="en-US" sz="1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1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Музыкальныйцентр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(группы, кабинеты)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12/2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Прослушивание музыкальных произведений различного жанра, аудио сказок, организация игр на различение характера танцевальной музыки, релаксация перед дневным сном, музыкальное сопровождение праздников, досугов и т.д.</a:t>
                      </a:r>
                    </a:p>
                  </a:txBody>
                  <a:tcPr marL="15020" marR="15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7603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9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706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Развивающая предметно-пространственная среда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ИКТ в группах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2555776" cy="341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99" y="432562"/>
            <a:ext cx="2438340" cy="351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66" y="782559"/>
            <a:ext cx="2484275" cy="324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2729" y="3908485"/>
            <a:ext cx="1822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Световой 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песочной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стол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6042" y="3772411"/>
            <a:ext cx="2513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Интерактивный 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развивающий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стол «Солнце»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53735" y="3693041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Многофункциональный 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комплекс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«Дерево Знаний»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826675"/>
            <a:ext cx="4613844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используется для актуализации знаний;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сопровождение объяснения педагогом нового материала;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первичного закрепления знаний;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обобщения и систематизации знаний;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расширения и проверки знаний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13844" y="4849652"/>
            <a:ext cx="4530155" cy="19482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 НОД, в совместной деятельности в ходе режимных моментов в соответствии с тематикой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недели</a:t>
            </a:r>
          </a:p>
          <a:p>
            <a:pPr marL="285750" lvl="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подгрупповой и индивидуальной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с детьми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течение учебного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8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условия</a:t>
            </a:r>
            <a:b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(учителя-логопеды -2 чел., педагог-психолог,  инструктор по физической культуре, воспитатели -10 чел. )   </a:t>
            </a:r>
            <a:r>
              <a:rPr lang="ru-RU" sz="17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повышение ИКТ – компетентности педагогов ДОУ;</a:t>
            </a:r>
            <a:b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внедрение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ИКТ в образовательное пространство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420" y="950407"/>
            <a:ext cx="691276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1. КПК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на базе ГБУ ДПО РО «Ростовский институт повышения квалификации и профессиональной переподготовки работников образования» по программе «ФГОС ДО как содержательно-целевая основа конструирования мультимедийной среды педагога ДОУ»,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удостоверение (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72 ч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2017г.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563" y="1880020"/>
            <a:ext cx="689251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2.КПК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на базе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ГБУ ДПО РО РИПК и ППРО обучение по программе дополнительного профессионального образования «Информационные технологии образования» по проблеме: ФГОС дошкольного образования как содержательно - целевая основа конструирования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мультимединой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образовательной среды педагога ДОУ»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удостоверение (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72ч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.) 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2017г.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6625" y="1076573"/>
            <a:ext cx="125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 педагога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6625" y="2029004"/>
            <a:ext cx="125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 педагога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0734" y="2891290"/>
            <a:ext cx="4732453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«ИКТ-компетентность педагога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ttps://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www.prodlenka.org/vebinary/9492-vebinar-ikt-kompetentnost-pedagoga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сертификат 2018г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ебинар «ИКТ-компетентность педагог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1" y="2814858"/>
            <a:ext cx="1901489" cy="106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ебинар «Внедрение ИКТ-технологий в образовательный процесс дошкольной образовательной организации» - предпросмо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99" y="3927836"/>
            <a:ext cx="1129411" cy="159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64336" y="4026008"/>
            <a:ext cx="5378851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«Внедрение ИКТ-технологий в образовательный процесс дошкольной образовательной организации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https://www.uchmet.ru/events/item/2139847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2018г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96625" y="3070331"/>
            <a:ext cx="1256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3 педагога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22012" y="4155141"/>
            <a:ext cx="1256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3 </a:t>
            </a:r>
            <a:r>
              <a:rPr lang="ru-RU" b="1" dirty="0" smtClean="0">
                <a:solidFill>
                  <a:srgbClr val="C00000"/>
                </a:solidFill>
              </a:rPr>
              <a:t>педагога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4319" y="4830233"/>
            <a:ext cx="557886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Постоянно-действующий семинар ДОУ «Использование ИКТ в работе педагога ДОУ с целью повышения качества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процесса»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96625" y="4940667"/>
            <a:ext cx="15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12 педагогов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636498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Владеют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основами работы на компьютере.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навыки работы с мультимедийными программами.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Владеют основами работы в сети Интернет.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Соблюдают санитарно-гигиенические  требования к организации НОД и совместной деятельности с применением новых интерактивных технологий в ДОУ.</a:t>
            </a:r>
          </a:p>
        </p:txBody>
      </p:sp>
    </p:spTree>
    <p:extLst>
      <p:ext uri="{BB962C8B-B14F-4D97-AF65-F5344CB8AC3E}">
        <p14:creationId xmlns:p14="http://schemas.microsoft.com/office/powerpoint/2010/main" val="148402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6663388</TotalTime>
  <Words>2897</Words>
  <Application>Microsoft Office PowerPoint</Application>
  <PresentationFormat>Экран (4:3)</PresentationFormat>
  <Paragraphs>287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Материально-техническое обеспечение ООП ДОУ </vt:lpstr>
      <vt:lpstr>Презентация PowerPoint</vt:lpstr>
      <vt:lpstr>Кадровые условия  (учителя-логопеды -2 чел., педагог-психолог,  инструктор по физической культуре, воспитатели -10 чел. )                                                                                                            - повышение ИКТ – компетентности педагогов ДОУ; - внедрение ИКТ в образовательное пространство</vt:lpstr>
      <vt:lpstr>Критерии развития познавательного интереса в дошкольном возрасте </vt:lpstr>
      <vt:lpstr>Мониторинг детских вопросов </vt:lpstr>
      <vt:lpstr>Мониторинг детских вопросов </vt:lpstr>
      <vt:lpstr>Презентация PowerPoint</vt:lpstr>
      <vt:lpstr>Презентация PowerPoint</vt:lpstr>
      <vt:lpstr>Презентация PowerPoint</vt:lpstr>
      <vt:lpstr>Рекомендации для педагогов ДОУ «Применение информационнокоммуникационных технологий (ИКТ) в воспитательнообразовательном процессе ДОУ»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112</cp:revision>
  <dcterms:created xsi:type="dcterms:W3CDTF">2020-10-07T07:54:36Z</dcterms:created>
  <dcterms:modified xsi:type="dcterms:W3CDTF">2020-10-29T20:37:58Z</dcterms:modified>
</cp:coreProperties>
</file>