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0" r:id="rId3"/>
    <p:sldId id="305" r:id="rId4"/>
    <p:sldId id="301" r:id="rId5"/>
    <p:sldId id="311" r:id="rId6"/>
    <p:sldId id="315" r:id="rId7"/>
    <p:sldId id="317" r:id="rId8"/>
    <p:sldId id="314" r:id="rId9"/>
    <p:sldId id="306" r:id="rId10"/>
    <p:sldId id="299" r:id="rId11"/>
    <p:sldId id="316" r:id="rId12"/>
    <p:sldId id="310" r:id="rId13"/>
    <p:sldId id="302" r:id="rId14"/>
    <p:sldId id="31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A04"/>
    <a:srgbClr val="FDF58D"/>
    <a:srgbClr val="CC3300"/>
    <a:srgbClr val="6600CC"/>
    <a:srgbClr val="FFC319"/>
    <a:srgbClr val="FCFCFC"/>
    <a:srgbClr val="808080"/>
    <a:srgbClr val="E8E8E8"/>
    <a:srgbClr val="FFD84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6433" autoAdjust="0"/>
  </p:normalViewPr>
  <p:slideViewPr>
    <p:cSldViewPr>
      <p:cViewPr varScale="1">
        <p:scale>
          <a:sx n="71" d="100"/>
          <a:sy n="71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D51F7-8CB4-48F6-BB62-40A2BF41612B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A0EF863-88D1-439A-A49F-44ED0E9AFE43}">
      <dgm:prSet phldrT="[Текст]" phldr="1"/>
      <dgm:spPr/>
      <dgm:t>
        <a:bodyPr/>
        <a:lstStyle/>
        <a:p>
          <a:endParaRPr lang="ru-RU" dirty="0"/>
        </a:p>
      </dgm:t>
    </dgm:pt>
    <dgm:pt modelId="{D4A05F3E-CCBB-4F1E-B5C0-1C560C49E078}" type="parTrans" cxnId="{493D5260-FC57-40A5-BC64-4BF19E5EC072}">
      <dgm:prSet/>
      <dgm:spPr/>
      <dgm:t>
        <a:bodyPr/>
        <a:lstStyle/>
        <a:p>
          <a:endParaRPr lang="ru-RU"/>
        </a:p>
      </dgm:t>
    </dgm:pt>
    <dgm:pt modelId="{0677983D-C203-4752-A196-8B5C22FF07DC}" type="sibTrans" cxnId="{493D5260-FC57-40A5-BC64-4BF19E5EC072}">
      <dgm:prSet/>
      <dgm:spPr/>
      <dgm:t>
        <a:bodyPr/>
        <a:lstStyle/>
        <a:p>
          <a:endParaRPr lang="ru-RU"/>
        </a:p>
      </dgm:t>
    </dgm:pt>
    <dgm:pt modelId="{FFE56580-A438-4A15-925F-853F46958DFD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Интерактивный стол 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7C92D-9353-4820-96AA-82CC2199A1C8}" type="parTrans" cxnId="{1A50F586-B97E-46B9-B356-5050082C46D3}">
      <dgm:prSet/>
      <dgm:spPr/>
      <dgm:t>
        <a:bodyPr/>
        <a:lstStyle/>
        <a:p>
          <a:endParaRPr lang="ru-RU"/>
        </a:p>
      </dgm:t>
    </dgm:pt>
    <dgm:pt modelId="{AA35D3A2-9F4E-4BFE-BB8C-F0B3C6D1C3E0}" type="sibTrans" cxnId="{1A50F586-B97E-46B9-B356-5050082C46D3}">
      <dgm:prSet/>
      <dgm:spPr/>
      <dgm:t>
        <a:bodyPr/>
        <a:lstStyle/>
        <a:p>
          <a:endParaRPr lang="ru-RU"/>
        </a:p>
      </dgm:t>
    </dgm:pt>
    <dgm:pt modelId="{A8E18CEA-52A1-4071-9CD1-2E3CE7272997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Наглядно-демонстрационный материал (презентации, игры, мультфильмы для познавательного развития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6EDE3-CC3B-4463-8A8A-E440DAD09DAF}" type="parTrans" cxnId="{7CD86F48-2733-4E5C-BB63-74199891EE79}">
      <dgm:prSet/>
      <dgm:spPr/>
      <dgm:t>
        <a:bodyPr/>
        <a:lstStyle/>
        <a:p>
          <a:endParaRPr lang="ru-RU"/>
        </a:p>
      </dgm:t>
    </dgm:pt>
    <dgm:pt modelId="{34739689-B432-45B1-8F1D-32997AE397C0}" type="sibTrans" cxnId="{7CD86F48-2733-4E5C-BB63-74199891EE79}">
      <dgm:prSet/>
      <dgm:spPr/>
      <dgm:t>
        <a:bodyPr/>
        <a:lstStyle/>
        <a:p>
          <a:endParaRPr lang="ru-RU"/>
        </a:p>
      </dgm:t>
    </dgm:pt>
    <dgm:pt modelId="{11A0CBFF-BF8A-4F3F-BD83-9F76AD5C569C}">
      <dgm:prSet phldrT="[Текст]" phldr="1"/>
      <dgm:spPr/>
      <dgm:t>
        <a:bodyPr/>
        <a:lstStyle/>
        <a:p>
          <a:endParaRPr lang="ru-RU"/>
        </a:p>
      </dgm:t>
    </dgm:pt>
    <dgm:pt modelId="{D9094D2F-F7BD-4BA5-80E5-946A81DA9FE9}" type="parTrans" cxnId="{5CA2DF85-C853-4853-8590-BAD0C4178DD8}">
      <dgm:prSet/>
      <dgm:spPr/>
      <dgm:t>
        <a:bodyPr/>
        <a:lstStyle/>
        <a:p>
          <a:endParaRPr lang="ru-RU"/>
        </a:p>
      </dgm:t>
    </dgm:pt>
    <dgm:pt modelId="{A6CEEF03-A848-4CED-B7FA-511022847D86}" type="sibTrans" cxnId="{5CA2DF85-C853-4853-8590-BAD0C4178DD8}">
      <dgm:prSet/>
      <dgm:spPr/>
      <dgm:t>
        <a:bodyPr/>
        <a:lstStyle/>
        <a:p>
          <a:endParaRPr lang="ru-RU"/>
        </a:p>
      </dgm:t>
    </dgm:pt>
    <dgm:pt modelId="{4BFED8FD-FC0C-40C2-9B77-27C6D1941A8F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развитию познавательного интереса, используется для актуализации знаний</a:t>
          </a:r>
          <a:endParaRPr lang="ru-RU" sz="800" dirty="0"/>
        </a:p>
      </dgm:t>
    </dgm:pt>
    <dgm:pt modelId="{4A27F0C5-8BAD-4097-AF25-A72AAA38A0A4}" type="parTrans" cxnId="{DAA32277-C940-4896-B1F7-F71B44F759D6}">
      <dgm:prSet/>
      <dgm:spPr/>
      <dgm:t>
        <a:bodyPr/>
        <a:lstStyle/>
        <a:p>
          <a:endParaRPr lang="ru-RU"/>
        </a:p>
      </dgm:t>
    </dgm:pt>
    <dgm:pt modelId="{0E0854FA-24C7-4F48-955C-7A4342769D5D}" type="sibTrans" cxnId="{DAA32277-C940-4896-B1F7-F71B44F759D6}">
      <dgm:prSet/>
      <dgm:spPr/>
      <dgm:t>
        <a:bodyPr/>
        <a:lstStyle/>
        <a:p>
          <a:endParaRPr lang="ru-RU"/>
        </a:p>
      </dgm:t>
    </dgm:pt>
    <dgm:pt modelId="{7169203A-14D2-49AE-8F7A-A2632943BC41}">
      <dgm:prSet phldrT="[Текст]" phldr="1"/>
      <dgm:spPr/>
      <dgm:t>
        <a:bodyPr/>
        <a:lstStyle/>
        <a:p>
          <a:endParaRPr lang="ru-RU" dirty="0"/>
        </a:p>
      </dgm:t>
    </dgm:pt>
    <dgm:pt modelId="{1712EDA8-E8D0-47DD-BA0B-2A1ADECF2391}" type="parTrans" cxnId="{743035E8-F0F0-4ADA-9FB2-BBB47B015CE7}">
      <dgm:prSet/>
      <dgm:spPr/>
      <dgm:t>
        <a:bodyPr/>
        <a:lstStyle/>
        <a:p>
          <a:endParaRPr lang="ru-RU"/>
        </a:p>
      </dgm:t>
    </dgm:pt>
    <dgm:pt modelId="{375A8BFC-0B37-45AC-9A1A-67687DDFD8F5}" type="sibTrans" cxnId="{743035E8-F0F0-4ADA-9FB2-BBB47B015CE7}">
      <dgm:prSet/>
      <dgm:spPr/>
      <dgm:t>
        <a:bodyPr/>
        <a:lstStyle/>
        <a:p>
          <a:endParaRPr lang="ru-RU"/>
        </a:p>
      </dgm:t>
    </dgm:pt>
    <dgm:pt modelId="{DCAD3DD5-2AF7-4CC1-80FA-61A8169666C4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Песочный стол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5027BE-83BB-48B8-858F-F7B3E21D5F8A}" type="parTrans" cxnId="{4F6D046B-FF60-4463-8097-ACDE995C4AAC}">
      <dgm:prSet/>
      <dgm:spPr/>
      <dgm:t>
        <a:bodyPr/>
        <a:lstStyle/>
        <a:p>
          <a:endParaRPr lang="ru-RU"/>
        </a:p>
      </dgm:t>
    </dgm:pt>
    <dgm:pt modelId="{6E4363B0-98FD-4C20-9E88-F693125D485B}" type="sibTrans" cxnId="{4F6D046B-FF60-4463-8097-ACDE995C4AAC}">
      <dgm:prSet/>
      <dgm:spPr/>
      <dgm:t>
        <a:bodyPr/>
        <a:lstStyle/>
        <a:p>
          <a:endParaRPr lang="ru-RU"/>
        </a:p>
      </dgm:t>
    </dgm:pt>
    <dgm:pt modelId="{965B149D-B180-4449-A56C-018E652E8AD6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мелкой моторики и повышение тактильной чувствительности;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5A0517-0500-40F2-B8B6-34E30854ABF1}" type="parTrans" cxnId="{A385B641-2771-4143-BEB1-FD78D19AC780}">
      <dgm:prSet/>
      <dgm:spPr/>
      <dgm:t>
        <a:bodyPr/>
        <a:lstStyle/>
        <a:p>
          <a:endParaRPr lang="ru-RU"/>
        </a:p>
      </dgm:t>
    </dgm:pt>
    <dgm:pt modelId="{D4D16DCD-98A6-493E-86EB-3192CC1E3BA6}" type="sibTrans" cxnId="{A385B641-2771-4143-BEB1-FD78D19AC780}">
      <dgm:prSet/>
      <dgm:spPr/>
      <dgm:t>
        <a:bodyPr/>
        <a:lstStyle/>
        <a:p>
          <a:endParaRPr lang="ru-RU"/>
        </a:p>
      </dgm:t>
    </dgm:pt>
    <dgm:pt modelId="{9D461BDE-BC56-4B68-A5A1-6EDAC07A1BC9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объяснения педагогом нового материала;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первичного закрепления знаний; обобщения и систематизации знаний; групповые занятия. </a:t>
          </a:r>
        </a:p>
        <a:p>
          <a:endParaRPr lang="ru-RU" sz="800" dirty="0"/>
        </a:p>
      </dgm:t>
    </dgm:pt>
    <dgm:pt modelId="{B213F4E9-EA00-445D-9DC7-D81127D6C041}" type="parTrans" cxnId="{E2249F5C-E726-4536-B345-4B579869BEAE}">
      <dgm:prSet/>
      <dgm:spPr/>
      <dgm:t>
        <a:bodyPr/>
        <a:lstStyle/>
        <a:p>
          <a:endParaRPr lang="ru-RU"/>
        </a:p>
      </dgm:t>
    </dgm:pt>
    <dgm:pt modelId="{16EC802A-B98E-4084-A5EC-80E256979C4F}" type="sibTrans" cxnId="{E2249F5C-E726-4536-B345-4B579869BEAE}">
      <dgm:prSet/>
      <dgm:spPr/>
      <dgm:t>
        <a:bodyPr/>
        <a:lstStyle/>
        <a:p>
          <a:endParaRPr lang="ru-RU"/>
        </a:p>
      </dgm:t>
    </dgm:pt>
    <dgm:pt modelId="{0B6DE960-5A38-4948-9B41-5B2159C90A83}">
      <dgm:prSet custT="1"/>
      <dgm:spPr/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89107-C485-448B-BE49-8D5E0B4577AF}" type="parTrans" cxnId="{581DF750-C86C-44D4-910B-0AD01486BCB3}">
      <dgm:prSet/>
      <dgm:spPr/>
      <dgm:t>
        <a:bodyPr/>
        <a:lstStyle/>
        <a:p>
          <a:endParaRPr lang="ru-RU"/>
        </a:p>
      </dgm:t>
    </dgm:pt>
    <dgm:pt modelId="{B49A0681-CAAA-46E0-88EC-F875938053C1}" type="sibTrans" cxnId="{581DF750-C86C-44D4-910B-0AD01486BCB3}">
      <dgm:prSet/>
      <dgm:spPr/>
      <dgm:t>
        <a:bodyPr/>
        <a:lstStyle/>
        <a:p>
          <a:endParaRPr lang="ru-RU"/>
        </a:p>
      </dgm:t>
    </dgm:pt>
    <dgm:pt modelId="{FEC2087F-B3BB-495F-8837-DA7ED34DF178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мышления, воображения; снятие стресса и гармонизация внутреннего состояния;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6553F-61E0-4B71-BCD5-89FE79365547}" type="parTrans" cxnId="{A4838AD8-3E08-4387-A667-B4CF02C6326F}">
      <dgm:prSet/>
      <dgm:spPr/>
      <dgm:t>
        <a:bodyPr/>
        <a:lstStyle/>
        <a:p>
          <a:endParaRPr lang="ru-RU"/>
        </a:p>
      </dgm:t>
    </dgm:pt>
    <dgm:pt modelId="{A0755B5B-BF41-4A80-860D-9E4AF7DCD709}" type="sibTrans" cxnId="{A4838AD8-3E08-4387-A667-B4CF02C6326F}">
      <dgm:prSet/>
      <dgm:spPr/>
      <dgm:t>
        <a:bodyPr/>
        <a:lstStyle/>
        <a:p>
          <a:endParaRPr lang="ru-RU"/>
        </a:p>
      </dgm:t>
    </dgm:pt>
    <dgm:pt modelId="{584726EA-54DF-4D1A-95F5-23FA5C2714E5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коррекция страхов ребенка и т.д. Индивидуальные занятия.</a:t>
          </a:r>
        </a:p>
      </dgm:t>
    </dgm:pt>
    <dgm:pt modelId="{F9E2D24A-B67B-4B7A-89AA-BA7DFC7CE0E5}" type="parTrans" cxnId="{5E57A85F-D5FB-47C0-BA74-BC27B976CE34}">
      <dgm:prSet/>
      <dgm:spPr/>
      <dgm:t>
        <a:bodyPr/>
        <a:lstStyle/>
        <a:p>
          <a:endParaRPr lang="ru-RU"/>
        </a:p>
      </dgm:t>
    </dgm:pt>
    <dgm:pt modelId="{AE5BA5D2-02A8-4959-84EA-A5EED16BE4CA}" type="sibTrans" cxnId="{5E57A85F-D5FB-47C0-BA74-BC27B976CE34}">
      <dgm:prSet/>
      <dgm:spPr/>
      <dgm:t>
        <a:bodyPr/>
        <a:lstStyle/>
        <a:p>
          <a:endParaRPr lang="ru-RU"/>
        </a:p>
      </dgm:t>
    </dgm:pt>
    <dgm:pt modelId="{4EF25910-403E-488F-8231-7837CCA770FC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дошкольников.). Диагностика. Занятия индивидуальные и мини-группа.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73E6E-1D50-4827-A917-C4FF47FB597E}" type="parTrans" cxnId="{5944C6BB-A62F-4F4C-BD7B-71DC5766D492}">
      <dgm:prSet/>
      <dgm:spPr/>
      <dgm:t>
        <a:bodyPr/>
        <a:lstStyle/>
        <a:p>
          <a:endParaRPr lang="ru-RU"/>
        </a:p>
      </dgm:t>
    </dgm:pt>
    <dgm:pt modelId="{F2F6081D-6307-4AD9-941D-8E690DCDEE7B}" type="sibTrans" cxnId="{5944C6BB-A62F-4F4C-BD7B-71DC5766D492}">
      <dgm:prSet/>
      <dgm:spPr/>
      <dgm:t>
        <a:bodyPr/>
        <a:lstStyle/>
        <a:p>
          <a:endParaRPr lang="ru-RU"/>
        </a:p>
      </dgm:t>
    </dgm:pt>
    <dgm:pt modelId="{19BB72F8-E164-4EA1-97DB-B41BB1279BDE}">
      <dgm:prSet phldrT="[Текст]" custT="1"/>
      <dgm:spPr/>
      <dgm:t>
        <a:bodyPr/>
        <a:lstStyle/>
        <a:p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8FEBC-8884-4407-A841-B6A3B46B9213}" type="parTrans" cxnId="{83C84614-22C9-4E2F-AD21-69C4225AC72E}">
      <dgm:prSet/>
      <dgm:spPr/>
      <dgm:t>
        <a:bodyPr/>
        <a:lstStyle/>
        <a:p>
          <a:endParaRPr lang="ru-RU"/>
        </a:p>
      </dgm:t>
    </dgm:pt>
    <dgm:pt modelId="{1B2E4D32-0D40-48C5-9BBD-7E4A46C2C97C}" type="sibTrans" cxnId="{83C84614-22C9-4E2F-AD21-69C4225AC72E}">
      <dgm:prSet/>
      <dgm:spPr/>
      <dgm:t>
        <a:bodyPr/>
        <a:lstStyle/>
        <a:p>
          <a:endParaRPr lang="ru-RU"/>
        </a:p>
      </dgm:t>
    </dgm:pt>
    <dgm:pt modelId="{09BA1D10-34C4-4599-BDA8-90512CC66B7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Интерактивная печь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73A0BC-28A0-4628-AD3C-4214EEB70C81}" type="parTrans" cxnId="{8CCAC2D6-5370-493F-A354-38D41C0D269D}">
      <dgm:prSet/>
      <dgm:spPr/>
      <dgm:t>
        <a:bodyPr/>
        <a:lstStyle/>
        <a:p>
          <a:endParaRPr lang="ru-RU"/>
        </a:p>
      </dgm:t>
    </dgm:pt>
    <dgm:pt modelId="{E113E290-CF30-4E63-B8AE-9A81BDEFB748}" type="sibTrans" cxnId="{8CCAC2D6-5370-493F-A354-38D41C0D269D}">
      <dgm:prSet/>
      <dgm:spPr/>
      <dgm:t>
        <a:bodyPr/>
        <a:lstStyle/>
        <a:p>
          <a:endParaRPr lang="ru-RU"/>
        </a:p>
      </dgm:t>
    </dgm:pt>
    <dgm:pt modelId="{BA98757B-79D1-4731-B526-5FE95C294D16}" type="pres">
      <dgm:prSet presAssocID="{E63D51F7-8CB4-48F6-BB62-40A2BF4161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C14CC1-5DD1-4335-AE04-8C85D9EB9C6A}" type="pres">
      <dgm:prSet presAssocID="{7A0EF863-88D1-439A-A49F-44ED0E9AFE43}" presName="linNode" presStyleCnt="0"/>
      <dgm:spPr/>
    </dgm:pt>
    <dgm:pt modelId="{34B6B489-732E-44E3-AD2C-6762D0F3A6B9}" type="pres">
      <dgm:prSet presAssocID="{7A0EF863-88D1-439A-A49F-44ED0E9AFE43}" presName="parentText" presStyleLbl="node1" presStyleIdx="0" presStyleCnt="3" custLinFactNeighborX="72" custLinFactNeighborY="-841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8536C-C9ED-42C8-B866-3AF1943851AA}" type="pres">
      <dgm:prSet presAssocID="{7A0EF863-88D1-439A-A49F-44ED0E9AFE43}" presName="descendantText" presStyleLbl="alignAccFollowNode1" presStyleIdx="0" presStyleCnt="3" custScaleX="92201" custScaleY="145044" custLinFactNeighborX="2885" custLinFactNeighborY="-1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581A722-27B3-452F-8677-DA449F864088}" type="pres">
      <dgm:prSet presAssocID="{0677983D-C203-4752-A196-8B5C22FF07DC}" presName="sp" presStyleCnt="0"/>
      <dgm:spPr/>
    </dgm:pt>
    <dgm:pt modelId="{E70B618F-F87E-4284-BE9B-93B2CE9DAEA7}" type="pres">
      <dgm:prSet presAssocID="{11A0CBFF-BF8A-4F3F-BD83-9F76AD5C569C}" presName="linNode" presStyleCnt="0"/>
      <dgm:spPr/>
    </dgm:pt>
    <dgm:pt modelId="{8D381FB5-86E3-43CB-9FA9-C5CA9E8A117F}" type="pres">
      <dgm:prSet presAssocID="{11A0CBFF-BF8A-4F3F-BD83-9F76AD5C569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1241A-1063-4090-AE7C-815E10F971B0}" type="pres">
      <dgm:prSet presAssocID="{11A0CBFF-BF8A-4F3F-BD83-9F76AD5C569C}" presName="descendantText" presStyleLbl="alignAccFollowNode1" presStyleIdx="1" presStyleCnt="3" custScaleX="92981" custScaleY="133518" custLinFactNeighborX="6011" custLinFactNeighborY="-32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AF75689-8843-47F1-B235-9AC6E4D7F6C6}" type="pres">
      <dgm:prSet presAssocID="{A6CEEF03-A848-4CED-B7FA-511022847D86}" presName="sp" presStyleCnt="0"/>
      <dgm:spPr/>
    </dgm:pt>
    <dgm:pt modelId="{D5B0369D-D9BD-48E9-803A-4DC87589466A}" type="pres">
      <dgm:prSet presAssocID="{7169203A-14D2-49AE-8F7A-A2632943BC41}" presName="linNode" presStyleCnt="0"/>
      <dgm:spPr/>
    </dgm:pt>
    <dgm:pt modelId="{6E142FA3-B6F1-46A3-9F84-7D12F61FF08B}" type="pres">
      <dgm:prSet presAssocID="{7169203A-14D2-49AE-8F7A-A2632943BC41}" presName="parentText" presStyleLbl="node1" presStyleIdx="2" presStyleCnt="3" custLinFactNeighborX="-803" custLinFactNeighborY="66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04FF0-0615-4065-B079-35FFDCA5A92E}" type="pres">
      <dgm:prSet presAssocID="{7169203A-14D2-49AE-8F7A-A2632943BC41}" presName="descendantText" presStyleLbl="alignAccFollowNode1" presStyleIdx="2" presStyleCnt="3" custScaleX="94128" custScaleY="139831" custLinFactNeighborX="7735" custLinFactNeighborY="52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44FA487E-CEE3-4E3E-BAF3-A6C5BA6330B6}" type="presOf" srcId="{4BFED8FD-FC0C-40C2-9B77-27C6D1941A8F}" destId="{7401241A-1063-4090-AE7C-815E10F971B0}" srcOrd="0" destOrd="2" presId="urn:microsoft.com/office/officeart/2005/8/layout/vList5"/>
    <dgm:cxn modelId="{A569F9E0-3D8F-4BDB-BA31-5F17601BAE64}" type="presOf" srcId="{584726EA-54DF-4D1A-95F5-23FA5C2714E5}" destId="{8B204FF0-0615-4065-B079-35FFDCA5A92E}" srcOrd="0" destOrd="3" presId="urn:microsoft.com/office/officeart/2005/8/layout/vList5"/>
    <dgm:cxn modelId="{5CA2DF85-C853-4853-8590-BAD0C4178DD8}" srcId="{E63D51F7-8CB4-48F6-BB62-40A2BF41612B}" destId="{11A0CBFF-BF8A-4F3F-BD83-9F76AD5C569C}" srcOrd="1" destOrd="0" parTransId="{D9094D2F-F7BD-4BA5-80E5-946A81DA9FE9}" sibTransId="{A6CEEF03-A848-4CED-B7FA-511022847D86}"/>
    <dgm:cxn modelId="{F31774BA-EC46-4716-8AAA-C11692AA3FA7}" type="presOf" srcId="{09BA1D10-34C4-4599-BDA8-90512CC66B73}" destId="{7401241A-1063-4090-AE7C-815E10F971B0}" srcOrd="0" destOrd="1" presId="urn:microsoft.com/office/officeart/2005/8/layout/vList5"/>
    <dgm:cxn modelId="{359C46F0-4D3F-4691-852F-D186D8193915}" type="presOf" srcId="{DCAD3DD5-2AF7-4CC1-80FA-61A8169666C4}" destId="{8B204FF0-0615-4065-B079-35FFDCA5A92E}" srcOrd="0" destOrd="0" presId="urn:microsoft.com/office/officeart/2005/8/layout/vList5"/>
    <dgm:cxn modelId="{581DF750-C86C-44D4-910B-0AD01486BCB3}" srcId="{7A0EF863-88D1-439A-A49F-44ED0E9AFE43}" destId="{0B6DE960-5A38-4948-9B41-5B2159C90A83}" srcOrd="3" destOrd="0" parTransId="{7A889107-C485-448B-BE49-8D5E0B4577AF}" sibTransId="{B49A0681-CAAA-46E0-88EC-F875938053C1}"/>
    <dgm:cxn modelId="{AC6E2DBA-E558-4C5C-9272-98463D1904B5}" type="presOf" srcId="{9D461BDE-BC56-4B68-A5A1-6EDAC07A1BC9}" destId="{7401241A-1063-4090-AE7C-815E10F971B0}" srcOrd="0" destOrd="3" presId="urn:microsoft.com/office/officeart/2005/8/layout/vList5"/>
    <dgm:cxn modelId="{428CF432-6A05-4721-B3D2-2C2773DB10D1}" type="presOf" srcId="{FEC2087F-B3BB-495F-8837-DA7ED34DF178}" destId="{8B204FF0-0615-4065-B079-35FFDCA5A92E}" srcOrd="0" destOrd="2" presId="urn:microsoft.com/office/officeart/2005/8/layout/vList5"/>
    <dgm:cxn modelId="{4F6D046B-FF60-4463-8097-ACDE995C4AAC}" srcId="{7169203A-14D2-49AE-8F7A-A2632943BC41}" destId="{DCAD3DD5-2AF7-4CC1-80FA-61A8169666C4}" srcOrd="0" destOrd="0" parTransId="{DF5027BE-83BB-48B8-858F-F7B3E21D5F8A}" sibTransId="{6E4363B0-98FD-4C20-9E88-F693125D485B}"/>
    <dgm:cxn modelId="{743035E8-F0F0-4ADA-9FB2-BBB47B015CE7}" srcId="{E63D51F7-8CB4-48F6-BB62-40A2BF41612B}" destId="{7169203A-14D2-49AE-8F7A-A2632943BC41}" srcOrd="2" destOrd="0" parTransId="{1712EDA8-E8D0-47DD-BA0B-2A1ADECF2391}" sibTransId="{375A8BFC-0B37-45AC-9A1A-67687DDFD8F5}"/>
    <dgm:cxn modelId="{A653EF59-FA98-475B-BBF3-4FE193EEEC87}" type="presOf" srcId="{4EF25910-403E-488F-8231-7837CCA770FC}" destId="{8B78536C-C9ED-42C8-B866-3AF1943851AA}" srcOrd="0" destOrd="2" presId="urn:microsoft.com/office/officeart/2005/8/layout/vList5"/>
    <dgm:cxn modelId="{A385B641-2771-4143-BEB1-FD78D19AC780}" srcId="{7169203A-14D2-49AE-8F7A-A2632943BC41}" destId="{965B149D-B180-4449-A56C-018E652E8AD6}" srcOrd="1" destOrd="0" parTransId="{7C5A0517-0500-40F2-B8B6-34E30854ABF1}" sibTransId="{D4D16DCD-98A6-493E-86EB-3192CC1E3BA6}"/>
    <dgm:cxn modelId="{A4838AD8-3E08-4387-A667-B4CF02C6326F}" srcId="{7169203A-14D2-49AE-8F7A-A2632943BC41}" destId="{FEC2087F-B3BB-495F-8837-DA7ED34DF178}" srcOrd="2" destOrd="0" parTransId="{17B6553F-61E0-4B71-BCD5-89FE79365547}" sibTransId="{A0755B5B-BF41-4A80-860D-9E4AF7DCD709}"/>
    <dgm:cxn modelId="{5E57A85F-D5FB-47C0-BA74-BC27B976CE34}" srcId="{7169203A-14D2-49AE-8F7A-A2632943BC41}" destId="{584726EA-54DF-4D1A-95F5-23FA5C2714E5}" srcOrd="3" destOrd="0" parTransId="{F9E2D24A-B67B-4B7A-89AA-BA7DFC7CE0E5}" sibTransId="{AE5BA5D2-02A8-4959-84EA-A5EED16BE4CA}"/>
    <dgm:cxn modelId="{6A636982-32DD-4C04-9287-BE09E5BE2494}" type="presOf" srcId="{E63D51F7-8CB4-48F6-BB62-40A2BF41612B}" destId="{BA98757B-79D1-4731-B526-5FE95C294D16}" srcOrd="0" destOrd="0" presId="urn:microsoft.com/office/officeart/2005/8/layout/vList5"/>
    <dgm:cxn modelId="{B6FE77C5-AAD9-4CF6-B186-0910650988B3}" type="presOf" srcId="{19BB72F8-E164-4EA1-97DB-B41BB1279BDE}" destId="{7401241A-1063-4090-AE7C-815E10F971B0}" srcOrd="0" destOrd="0" presId="urn:microsoft.com/office/officeart/2005/8/layout/vList5"/>
    <dgm:cxn modelId="{5B4AD969-486F-47FB-AEAD-471A07DF8360}" type="presOf" srcId="{FFE56580-A438-4A15-925F-853F46958DFD}" destId="{8B78536C-C9ED-42C8-B866-3AF1943851AA}" srcOrd="0" destOrd="0" presId="urn:microsoft.com/office/officeart/2005/8/layout/vList5"/>
    <dgm:cxn modelId="{1A50F586-B97E-46B9-B356-5050082C46D3}" srcId="{7A0EF863-88D1-439A-A49F-44ED0E9AFE43}" destId="{FFE56580-A438-4A15-925F-853F46958DFD}" srcOrd="0" destOrd="0" parTransId="{2697C92D-9353-4820-96AA-82CC2199A1C8}" sibTransId="{AA35D3A2-9F4E-4BFE-BB8C-F0B3C6D1C3E0}"/>
    <dgm:cxn modelId="{8CCAC2D6-5370-493F-A354-38D41C0D269D}" srcId="{11A0CBFF-BF8A-4F3F-BD83-9F76AD5C569C}" destId="{09BA1D10-34C4-4599-BDA8-90512CC66B73}" srcOrd="1" destOrd="0" parTransId="{AF73A0BC-28A0-4628-AD3C-4214EEB70C81}" sibTransId="{E113E290-CF30-4E63-B8AE-9A81BDEFB748}"/>
    <dgm:cxn modelId="{7CD86F48-2733-4E5C-BB63-74199891EE79}" srcId="{7A0EF863-88D1-439A-A49F-44ED0E9AFE43}" destId="{A8E18CEA-52A1-4071-9CD1-2E3CE7272997}" srcOrd="1" destOrd="0" parTransId="{DF86EDE3-CC3B-4463-8A8A-E440DAD09DAF}" sibTransId="{34739689-B432-45B1-8F1D-32997AE397C0}"/>
    <dgm:cxn modelId="{493D5260-FC57-40A5-BC64-4BF19E5EC072}" srcId="{E63D51F7-8CB4-48F6-BB62-40A2BF41612B}" destId="{7A0EF863-88D1-439A-A49F-44ED0E9AFE43}" srcOrd="0" destOrd="0" parTransId="{D4A05F3E-CCBB-4F1E-B5C0-1C560C49E078}" sibTransId="{0677983D-C203-4752-A196-8B5C22FF07DC}"/>
    <dgm:cxn modelId="{83C84614-22C9-4E2F-AD21-69C4225AC72E}" srcId="{11A0CBFF-BF8A-4F3F-BD83-9F76AD5C569C}" destId="{19BB72F8-E164-4EA1-97DB-B41BB1279BDE}" srcOrd="0" destOrd="0" parTransId="{71E8FEBC-8884-4407-A841-B6A3B46B9213}" sibTransId="{1B2E4D32-0D40-48C5-9BBD-7E4A46C2C97C}"/>
    <dgm:cxn modelId="{E8C002A6-FFAA-4167-83A7-3F9696C6BC06}" type="presOf" srcId="{0B6DE960-5A38-4948-9B41-5B2159C90A83}" destId="{8B78536C-C9ED-42C8-B866-3AF1943851AA}" srcOrd="0" destOrd="3" presId="urn:microsoft.com/office/officeart/2005/8/layout/vList5"/>
    <dgm:cxn modelId="{E2249F5C-E726-4536-B345-4B579869BEAE}" srcId="{11A0CBFF-BF8A-4F3F-BD83-9F76AD5C569C}" destId="{9D461BDE-BC56-4B68-A5A1-6EDAC07A1BC9}" srcOrd="3" destOrd="0" parTransId="{B213F4E9-EA00-445D-9DC7-D81127D6C041}" sibTransId="{16EC802A-B98E-4084-A5EC-80E256979C4F}"/>
    <dgm:cxn modelId="{D2382E0B-632B-4316-89E2-194F0BE2BA92}" type="presOf" srcId="{11A0CBFF-BF8A-4F3F-BD83-9F76AD5C569C}" destId="{8D381FB5-86E3-43CB-9FA9-C5CA9E8A117F}" srcOrd="0" destOrd="0" presId="urn:microsoft.com/office/officeart/2005/8/layout/vList5"/>
    <dgm:cxn modelId="{DAA32277-C940-4896-B1F7-F71B44F759D6}" srcId="{11A0CBFF-BF8A-4F3F-BD83-9F76AD5C569C}" destId="{4BFED8FD-FC0C-40C2-9B77-27C6D1941A8F}" srcOrd="2" destOrd="0" parTransId="{4A27F0C5-8BAD-4097-AF25-A72AAA38A0A4}" sibTransId="{0E0854FA-24C7-4F48-955C-7A4342769D5D}"/>
    <dgm:cxn modelId="{F4A6E43B-698B-440B-85EB-9F4B2AC74CCC}" type="presOf" srcId="{965B149D-B180-4449-A56C-018E652E8AD6}" destId="{8B204FF0-0615-4065-B079-35FFDCA5A92E}" srcOrd="0" destOrd="1" presId="urn:microsoft.com/office/officeart/2005/8/layout/vList5"/>
    <dgm:cxn modelId="{476A5F16-AFF8-42CC-AE7F-7FA21A42B0F3}" type="presOf" srcId="{7A0EF863-88D1-439A-A49F-44ED0E9AFE43}" destId="{34B6B489-732E-44E3-AD2C-6762D0F3A6B9}" srcOrd="0" destOrd="0" presId="urn:microsoft.com/office/officeart/2005/8/layout/vList5"/>
    <dgm:cxn modelId="{5944C6BB-A62F-4F4C-BD7B-71DC5766D492}" srcId="{7A0EF863-88D1-439A-A49F-44ED0E9AFE43}" destId="{4EF25910-403E-488F-8231-7837CCA770FC}" srcOrd="2" destOrd="0" parTransId="{29173E6E-1D50-4827-A917-C4FF47FB597E}" sibTransId="{F2F6081D-6307-4AD9-941D-8E690DCDEE7B}"/>
    <dgm:cxn modelId="{E8D61332-F5EE-4A10-81D4-EAE2B94F3280}" type="presOf" srcId="{A8E18CEA-52A1-4071-9CD1-2E3CE7272997}" destId="{8B78536C-C9ED-42C8-B866-3AF1943851AA}" srcOrd="0" destOrd="1" presId="urn:microsoft.com/office/officeart/2005/8/layout/vList5"/>
    <dgm:cxn modelId="{0C6B5D3F-399F-4B11-B474-696B9AB7C3F4}" type="presOf" srcId="{7169203A-14D2-49AE-8F7A-A2632943BC41}" destId="{6E142FA3-B6F1-46A3-9F84-7D12F61FF08B}" srcOrd="0" destOrd="0" presId="urn:microsoft.com/office/officeart/2005/8/layout/vList5"/>
    <dgm:cxn modelId="{30590EE3-2DD9-49AA-97D1-5B0EB66BE9FD}" type="presParOf" srcId="{BA98757B-79D1-4731-B526-5FE95C294D16}" destId="{32C14CC1-5DD1-4335-AE04-8C85D9EB9C6A}" srcOrd="0" destOrd="0" presId="urn:microsoft.com/office/officeart/2005/8/layout/vList5"/>
    <dgm:cxn modelId="{938A716E-808E-42BD-A0F5-0891801E82F4}" type="presParOf" srcId="{32C14CC1-5DD1-4335-AE04-8C85D9EB9C6A}" destId="{34B6B489-732E-44E3-AD2C-6762D0F3A6B9}" srcOrd="0" destOrd="0" presId="urn:microsoft.com/office/officeart/2005/8/layout/vList5"/>
    <dgm:cxn modelId="{A1C83A65-F644-4F54-9C1E-E3DF73920C65}" type="presParOf" srcId="{32C14CC1-5DD1-4335-AE04-8C85D9EB9C6A}" destId="{8B78536C-C9ED-42C8-B866-3AF1943851AA}" srcOrd="1" destOrd="0" presId="urn:microsoft.com/office/officeart/2005/8/layout/vList5"/>
    <dgm:cxn modelId="{F8903616-4D17-4066-BCD2-21D0D1B51594}" type="presParOf" srcId="{BA98757B-79D1-4731-B526-5FE95C294D16}" destId="{6581A722-27B3-452F-8677-DA449F864088}" srcOrd="1" destOrd="0" presId="urn:microsoft.com/office/officeart/2005/8/layout/vList5"/>
    <dgm:cxn modelId="{1307079D-479A-4A24-A747-DE0108A3441F}" type="presParOf" srcId="{BA98757B-79D1-4731-B526-5FE95C294D16}" destId="{E70B618F-F87E-4284-BE9B-93B2CE9DAEA7}" srcOrd="2" destOrd="0" presId="urn:microsoft.com/office/officeart/2005/8/layout/vList5"/>
    <dgm:cxn modelId="{807CABE7-B89E-4428-87A2-5CA414ECDB83}" type="presParOf" srcId="{E70B618F-F87E-4284-BE9B-93B2CE9DAEA7}" destId="{8D381FB5-86E3-43CB-9FA9-C5CA9E8A117F}" srcOrd="0" destOrd="0" presId="urn:microsoft.com/office/officeart/2005/8/layout/vList5"/>
    <dgm:cxn modelId="{A15E74DC-2B85-4D3F-B476-17DBFB870231}" type="presParOf" srcId="{E70B618F-F87E-4284-BE9B-93B2CE9DAEA7}" destId="{7401241A-1063-4090-AE7C-815E10F971B0}" srcOrd="1" destOrd="0" presId="urn:microsoft.com/office/officeart/2005/8/layout/vList5"/>
    <dgm:cxn modelId="{251C824F-A57F-4E76-B55D-799DE9DE9AA7}" type="presParOf" srcId="{BA98757B-79D1-4731-B526-5FE95C294D16}" destId="{3AF75689-8843-47F1-B235-9AC6E4D7F6C6}" srcOrd="3" destOrd="0" presId="urn:microsoft.com/office/officeart/2005/8/layout/vList5"/>
    <dgm:cxn modelId="{505F2514-60AC-4D58-B4E4-1AE0D8EBAAE7}" type="presParOf" srcId="{BA98757B-79D1-4731-B526-5FE95C294D16}" destId="{D5B0369D-D9BD-48E9-803A-4DC87589466A}" srcOrd="4" destOrd="0" presId="urn:microsoft.com/office/officeart/2005/8/layout/vList5"/>
    <dgm:cxn modelId="{7C55668E-7CCA-4D7A-BD3C-49D8FCD6903E}" type="presParOf" srcId="{D5B0369D-D9BD-48E9-803A-4DC87589466A}" destId="{6E142FA3-B6F1-46A3-9F84-7D12F61FF08B}" srcOrd="0" destOrd="0" presId="urn:microsoft.com/office/officeart/2005/8/layout/vList5"/>
    <dgm:cxn modelId="{D8BA006A-AE46-4857-8095-B97931A1C0AD}" type="presParOf" srcId="{D5B0369D-D9BD-48E9-803A-4DC87589466A}" destId="{8B204FF0-0615-4065-B079-35FFDCA5A9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A95594-95DA-4ED4-8730-4BB68450ED6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D40A6B1-A30D-4381-A2A0-B1F8EF4E10C0}">
      <dgm:prSet phldrT="[Текст]"/>
      <dgm:spPr/>
      <dgm:t>
        <a:bodyPr/>
        <a:lstStyle/>
        <a:p>
          <a:r>
            <a:rPr lang="ru-RU" b="1" dirty="0" smtClean="0"/>
            <a:t>1. Методика «Древо желаний» В.С. Юркевич</a:t>
          </a:r>
        </a:p>
        <a:p>
          <a:r>
            <a:rPr lang="ru-RU" dirty="0" smtClean="0"/>
            <a:t>Цель: изучение познавательной активности детей (используются словесные ситуации)</a:t>
          </a:r>
          <a:endParaRPr lang="ru-RU" dirty="0"/>
        </a:p>
      </dgm:t>
    </dgm:pt>
    <dgm:pt modelId="{F9C9A91D-CE35-4E85-B483-B668D2E048ED}" type="parTrans" cxnId="{4F2AB289-0FCE-4E68-831A-1894CDC8B541}">
      <dgm:prSet/>
      <dgm:spPr/>
      <dgm:t>
        <a:bodyPr/>
        <a:lstStyle/>
        <a:p>
          <a:endParaRPr lang="ru-RU"/>
        </a:p>
      </dgm:t>
    </dgm:pt>
    <dgm:pt modelId="{D688C9B6-253C-4DE6-B90F-961CCF19C1A8}" type="sibTrans" cxnId="{4F2AB289-0FCE-4E68-831A-1894CDC8B541}">
      <dgm:prSet/>
      <dgm:spPr/>
      <dgm:t>
        <a:bodyPr/>
        <a:lstStyle/>
        <a:p>
          <a:endParaRPr lang="ru-RU"/>
        </a:p>
      </dgm:t>
    </dgm:pt>
    <dgm:pt modelId="{F5B08752-FA38-444B-9881-1C6598CE4FAC}">
      <dgm:prSet/>
      <dgm:spPr/>
      <dgm:t>
        <a:bodyPr/>
        <a:lstStyle/>
        <a:p>
          <a:r>
            <a:rPr lang="ru-RU" b="1" dirty="0" smtClean="0"/>
            <a:t>4. Методика «Какие предметы спрятаны в рисунках?» </a:t>
          </a:r>
          <a:r>
            <a:rPr lang="ru-RU" b="1" dirty="0" err="1" smtClean="0"/>
            <a:t>Немов</a:t>
          </a:r>
          <a:r>
            <a:rPr lang="ru-RU" b="1" dirty="0" smtClean="0"/>
            <a:t> Р. С.</a:t>
          </a:r>
        </a:p>
        <a:p>
          <a:r>
            <a:rPr lang="ru-RU" b="1" dirty="0" smtClean="0"/>
            <a:t>Цель: диагностика познавательных способностей.</a:t>
          </a:r>
          <a:endParaRPr lang="ru-RU" dirty="0"/>
        </a:p>
      </dgm:t>
    </dgm:pt>
    <dgm:pt modelId="{A2FD9950-EDA5-479C-A2E6-E01BF562E9D7}" type="parTrans" cxnId="{BD5C67E4-41CE-4EA0-B291-CDB841180C80}">
      <dgm:prSet/>
      <dgm:spPr/>
      <dgm:t>
        <a:bodyPr/>
        <a:lstStyle/>
        <a:p>
          <a:endParaRPr lang="ru-RU"/>
        </a:p>
      </dgm:t>
    </dgm:pt>
    <dgm:pt modelId="{CA7FD65D-5F52-4978-B7D1-1E757CC29DF7}" type="sibTrans" cxnId="{BD5C67E4-41CE-4EA0-B291-CDB841180C80}">
      <dgm:prSet/>
      <dgm:spPr/>
      <dgm:t>
        <a:bodyPr/>
        <a:lstStyle/>
        <a:p>
          <a:endParaRPr lang="ru-RU"/>
        </a:p>
      </dgm:t>
    </dgm:pt>
    <dgm:pt modelId="{F092FEEE-997B-4CCE-BD18-8C9E3447BF25}">
      <dgm:prSet/>
      <dgm:spPr/>
      <dgm:t>
        <a:bodyPr/>
        <a:lstStyle/>
        <a:p>
          <a:r>
            <a:rPr lang="ru-RU" b="1" dirty="0" smtClean="0"/>
            <a:t>3. Методика «</a:t>
          </a:r>
          <a:r>
            <a:rPr lang="ru-RU" b="1" dirty="0" err="1" smtClean="0"/>
            <a:t>вопрошайка</a:t>
          </a:r>
          <a:r>
            <a:rPr lang="ru-RU" b="1" dirty="0" smtClean="0"/>
            <a:t>, автор М.Б. Шумакова</a:t>
          </a:r>
        </a:p>
        <a:p>
          <a:r>
            <a:rPr lang="ru-RU" dirty="0" smtClean="0"/>
            <a:t>Цель: Изучение познавательной активности ребенка-дошкольника, умения задавать вопросы.</a:t>
          </a:r>
          <a:endParaRPr lang="ru-RU" dirty="0"/>
        </a:p>
      </dgm:t>
    </dgm:pt>
    <dgm:pt modelId="{4672E3F6-7DAB-4E5C-9EA3-D51CBB820801}" type="parTrans" cxnId="{9A607B4F-6318-4C1B-AF1D-9709C4C9E2AE}">
      <dgm:prSet/>
      <dgm:spPr/>
      <dgm:t>
        <a:bodyPr/>
        <a:lstStyle/>
        <a:p>
          <a:endParaRPr lang="ru-RU"/>
        </a:p>
      </dgm:t>
    </dgm:pt>
    <dgm:pt modelId="{14DBF209-6D10-4B12-9311-45EB15EC640A}" type="sibTrans" cxnId="{9A607B4F-6318-4C1B-AF1D-9709C4C9E2AE}">
      <dgm:prSet/>
      <dgm:spPr/>
      <dgm:t>
        <a:bodyPr/>
        <a:lstStyle/>
        <a:p>
          <a:endParaRPr lang="ru-RU"/>
        </a:p>
      </dgm:t>
    </dgm:pt>
    <dgm:pt modelId="{41D7086C-0EA9-4F91-9446-55CFCB99B421}">
      <dgm:prSet/>
      <dgm:spPr/>
      <dgm:t>
        <a:bodyPr/>
        <a:lstStyle/>
        <a:p>
          <a:r>
            <a:rPr lang="ru-RU" b="1" dirty="0" smtClean="0"/>
            <a:t>2. Методика «Столкновение интересов», автор Н.И. </a:t>
          </a:r>
          <a:r>
            <a:rPr lang="ru-RU" b="1" dirty="0" err="1" smtClean="0"/>
            <a:t>Гуткина</a:t>
          </a:r>
          <a:endParaRPr lang="ru-RU" b="1" dirty="0" smtClean="0"/>
        </a:p>
        <a:p>
          <a:r>
            <a:rPr lang="ru-RU" dirty="0" smtClean="0"/>
            <a:t>Цель: выяснить степень выраженности познавательного или игрового интереса (мотива) в обучении и общении.</a:t>
          </a:r>
          <a:endParaRPr lang="ru-RU" dirty="0"/>
        </a:p>
      </dgm:t>
    </dgm:pt>
    <dgm:pt modelId="{94CDC5E3-5C1C-4917-8BC9-EE4488E5B105}" type="parTrans" cxnId="{8A13EDEA-71BA-4BAB-8A35-FA0046AB81C9}">
      <dgm:prSet/>
      <dgm:spPr/>
      <dgm:t>
        <a:bodyPr/>
        <a:lstStyle/>
        <a:p>
          <a:endParaRPr lang="ru-RU"/>
        </a:p>
      </dgm:t>
    </dgm:pt>
    <dgm:pt modelId="{B867B2A5-5C11-4FD7-B08B-821D12B01E03}" type="sibTrans" cxnId="{8A13EDEA-71BA-4BAB-8A35-FA0046AB81C9}">
      <dgm:prSet/>
      <dgm:spPr/>
      <dgm:t>
        <a:bodyPr/>
        <a:lstStyle/>
        <a:p>
          <a:endParaRPr lang="ru-RU"/>
        </a:p>
      </dgm:t>
    </dgm:pt>
    <dgm:pt modelId="{A0B21F1D-A22D-4BE4-86E3-38F34DACBECD}" type="pres">
      <dgm:prSet presAssocID="{23A95594-95DA-4ED4-8730-4BB68450ED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67A3FD-D7F6-4141-B6B6-698D931209B7}" type="pres">
      <dgm:prSet presAssocID="{ED40A6B1-A30D-4381-A2A0-B1F8EF4E10C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EDE7B-1CA3-4DAB-9959-421C76684120}" type="pres">
      <dgm:prSet presAssocID="{D688C9B6-253C-4DE6-B90F-961CCF19C1A8}" presName="sibTrans" presStyleCnt="0"/>
      <dgm:spPr/>
    </dgm:pt>
    <dgm:pt modelId="{2493EE93-6113-42E1-ADF9-1C3F316204DA}" type="pres">
      <dgm:prSet presAssocID="{41D7086C-0EA9-4F91-9446-55CFCB99B42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A439F-88E8-4404-A44A-BB1FE40F51F4}" type="pres">
      <dgm:prSet presAssocID="{B867B2A5-5C11-4FD7-B08B-821D12B01E03}" presName="sibTrans" presStyleCnt="0"/>
      <dgm:spPr/>
    </dgm:pt>
    <dgm:pt modelId="{0EB676C7-30FC-42F0-8C39-F12EFFC4061D}" type="pres">
      <dgm:prSet presAssocID="{F092FEEE-997B-4CCE-BD18-8C9E3447BF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72DBC-5F95-4732-A337-C97F5C125F63}" type="pres">
      <dgm:prSet presAssocID="{14DBF209-6D10-4B12-9311-45EB15EC640A}" presName="sibTrans" presStyleCnt="0"/>
      <dgm:spPr/>
    </dgm:pt>
    <dgm:pt modelId="{29926D3D-E866-4BED-8A1A-AC4569A29729}" type="pres">
      <dgm:prSet presAssocID="{F5B08752-FA38-444B-9881-1C6598CE4F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2AB289-0FCE-4E68-831A-1894CDC8B541}" srcId="{23A95594-95DA-4ED4-8730-4BB68450ED63}" destId="{ED40A6B1-A30D-4381-A2A0-B1F8EF4E10C0}" srcOrd="0" destOrd="0" parTransId="{F9C9A91D-CE35-4E85-B483-B668D2E048ED}" sibTransId="{D688C9B6-253C-4DE6-B90F-961CCF19C1A8}"/>
    <dgm:cxn modelId="{C0CB507A-ACEF-4961-86D9-B5BDD08D9198}" type="presOf" srcId="{ED40A6B1-A30D-4381-A2A0-B1F8EF4E10C0}" destId="{5167A3FD-D7F6-4141-B6B6-698D931209B7}" srcOrd="0" destOrd="0" presId="urn:microsoft.com/office/officeart/2005/8/layout/default"/>
    <dgm:cxn modelId="{9A607B4F-6318-4C1B-AF1D-9709C4C9E2AE}" srcId="{23A95594-95DA-4ED4-8730-4BB68450ED63}" destId="{F092FEEE-997B-4CCE-BD18-8C9E3447BF25}" srcOrd="2" destOrd="0" parTransId="{4672E3F6-7DAB-4E5C-9EA3-D51CBB820801}" sibTransId="{14DBF209-6D10-4B12-9311-45EB15EC640A}"/>
    <dgm:cxn modelId="{8A13EDEA-71BA-4BAB-8A35-FA0046AB81C9}" srcId="{23A95594-95DA-4ED4-8730-4BB68450ED63}" destId="{41D7086C-0EA9-4F91-9446-55CFCB99B421}" srcOrd="1" destOrd="0" parTransId="{94CDC5E3-5C1C-4917-8BC9-EE4488E5B105}" sibTransId="{B867B2A5-5C11-4FD7-B08B-821D12B01E03}"/>
    <dgm:cxn modelId="{304B3CE3-9172-48D3-BCD2-3EEC0807C751}" type="presOf" srcId="{41D7086C-0EA9-4F91-9446-55CFCB99B421}" destId="{2493EE93-6113-42E1-ADF9-1C3F316204DA}" srcOrd="0" destOrd="0" presId="urn:microsoft.com/office/officeart/2005/8/layout/default"/>
    <dgm:cxn modelId="{5C950559-CB45-46B4-AAF3-6CF12E0E0A52}" type="presOf" srcId="{F5B08752-FA38-444B-9881-1C6598CE4FAC}" destId="{29926D3D-E866-4BED-8A1A-AC4569A29729}" srcOrd="0" destOrd="0" presId="urn:microsoft.com/office/officeart/2005/8/layout/default"/>
    <dgm:cxn modelId="{ADE06AB4-8505-40FF-A37D-916C5424592A}" type="presOf" srcId="{F092FEEE-997B-4CCE-BD18-8C9E3447BF25}" destId="{0EB676C7-30FC-42F0-8C39-F12EFFC4061D}" srcOrd="0" destOrd="0" presId="urn:microsoft.com/office/officeart/2005/8/layout/default"/>
    <dgm:cxn modelId="{BD5C67E4-41CE-4EA0-B291-CDB841180C80}" srcId="{23A95594-95DA-4ED4-8730-4BB68450ED63}" destId="{F5B08752-FA38-444B-9881-1C6598CE4FAC}" srcOrd="3" destOrd="0" parTransId="{A2FD9950-EDA5-479C-A2E6-E01BF562E9D7}" sibTransId="{CA7FD65D-5F52-4978-B7D1-1E757CC29DF7}"/>
    <dgm:cxn modelId="{C2123BB2-13CC-47FA-B98A-D74337ED4324}" type="presOf" srcId="{23A95594-95DA-4ED4-8730-4BB68450ED63}" destId="{A0B21F1D-A22D-4BE4-86E3-38F34DACBECD}" srcOrd="0" destOrd="0" presId="urn:microsoft.com/office/officeart/2005/8/layout/default"/>
    <dgm:cxn modelId="{DB8814AF-4E0E-4308-94FA-A80F10FEF4C5}" type="presParOf" srcId="{A0B21F1D-A22D-4BE4-86E3-38F34DACBECD}" destId="{5167A3FD-D7F6-4141-B6B6-698D931209B7}" srcOrd="0" destOrd="0" presId="urn:microsoft.com/office/officeart/2005/8/layout/default"/>
    <dgm:cxn modelId="{87DDD7BE-E92F-4B07-9231-B29E8A644452}" type="presParOf" srcId="{A0B21F1D-A22D-4BE4-86E3-38F34DACBECD}" destId="{5AFEDE7B-1CA3-4DAB-9959-421C76684120}" srcOrd="1" destOrd="0" presId="urn:microsoft.com/office/officeart/2005/8/layout/default"/>
    <dgm:cxn modelId="{3D641CA0-6D9F-457B-B104-0E9DF92BB51D}" type="presParOf" srcId="{A0B21F1D-A22D-4BE4-86E3-38F34DACBECD}" destId="{2493EE93-6113-42E1-ADF9-1C3F316204DA}" srcOrd="2" destOrd="0" presId="urn:microsoft.com/office/officeart/2005/8/layout/default"/>
    <dgm:cxn modelId="{17D46275-1A78-4F68-9AC8-285007223ED6}" type="presParOf" srcId="{A0B21F1D-A22D-4BE4-86E3-38F34DACBECD}" destId="{FDFA439F-88E8-4404-A44A-BB1FE40F51F4}" srcOrd="3" destOrd="0" presId="urn:microsoft.com/office/officeart/2005/8/layout/default"/>
    <dgm:cxn modelId="{CA78CCE1-6C1E-41D6-80C0-FA589624E987}" type="presParOf" srcId="{A0B21F1D-A22D-4BE4-86E3-38F34DACBECD}" destId="{0EB676C7-30FC-42F0-8C39-F12EFFC4061D}" srcOrd="4" destOrd="0" presId="urn:microsoft.com/office/officeart/2005/8/layout/default"/>
    <dgm:cxn modelId="{8266E0A9-C6AB-4017-9DD1-8BAD27CEA7A4}" type="presParOf" srcId="{A0B21F1D-A22D-4BE4-86E3-38F34DACBECD}" destId="{CAB72DBC-5F95-4732-A337-C97F5C125F63}" srcOrd="5" destOrd="0" presId="urn:microsoft.com/office/officeart/2005/8/layout/default"/>
    <dgm:cxn modelId="{FA727B4E-1677-453A-8B43-96DD7B723085}" type="presParOf" srcId="{A0B21F1D-A22D-4BE4-86E3-38F34DACBECD}" destId="{29926D3D-E866-4BED-8A1A-AC4569A2972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24FC24-82E5-42A1-8BE5-72FEF15E5B8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9C6FA2E-99BC-429C-B4DB-9E0D8332DCC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НОД с использованием мультимедийных презентаций обучающего вида</a:t>
          </a: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(«День народного единства». «Как у нас на Дону» и т.д.)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</dgm:t>
    </dgm:pt>
    <dgm:pt modelId="{2FD2F3C1-2B55-4A86-BCBF-B14EBFA1263B}" type="parTrans" cxnId="{712C5227-29F9-4152-A285-E6EA8845CC00}">
      <dgm:prSet/>
      <dgm:spPr/>
      <dgm:t>
        <a:bodyPr/>
        <a:lstStyle/>
        <a:p>
          <a:endParaRPr lang="ru-RU"/>
        </a:p>
      </dgm:t>
    </dgm:pt>
    <dgm:pt modelId="{C7FB3E3C-388A-4FA4-A927-45AEF3ADBA91}" type="sibTrans" cxnId="{712C5227-29F9-4152-A285-E6EA8845CC00}">
      <dgm:prSet/>
      <dgm:spPr/>
      <dgm:t>
        <a:bodyPr/>
        <a:lstStyle/>
        <a:p>
          <a:endParaRPr lang="ru-RU"/>
        </a:p>
      </dgm:t>
    </dgm:pt>
    <dgm:pt modelId="{D8F787AA-B429-403B-B745-D1FDCF0FEE60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18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обучающих и развивающих компьютерных игр                        и программ.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(«Вундеркинд+», «Волшебный сон», «Доктор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Дудиус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АБВГДейка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,«Уроки тетушки Совы и т.д.)</a:t>
          </a:r>
        </a:p>
        <a:p>
          <a:endParaRPr lang="ru-RU" dirty="0"/>
        </a:p>
      </dgm:t>
    </dgm:pt>
    <dgm:pt modelId="{17632483-B175-4733-96EF-864F973FD329}" type="parTrans" cxnId="{C071BC2A-471A-4F3C-8C37-FA6A644B5202}">
      <dgm:prSet/>
      <dgm:spPr/>
      <dgm:t>
        <a:bodyPr/>
        <a:lstStyle/>
        <a:p>
          <a:endParaRPr lang="ru-RU"/>
        </a:p>
      </dgm:t>
    </dgm:pt>
    <dgm:pt modelId="{FE66EF06-BF9D-4C69-A65F-0361DAC1194C}" type="sibTrans" cxnId="{C071BC2A-471A-4F3C-8C37-FA6A644B5202}">
      <dgm:prSet/>
      <dgm:spPr/>
      <dgm:t>
        <a:bodyPr/>
        <a:lstStyle/>
        <a:p>
          <a:endParaRPr lang="ru-RU"/>
        </a:p>
      </dgm:t>
    </dgm:pt>
    <dgm:pt modelId="{BAB7D5FD-DBA1-432D-8CE0-751825742546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indent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indent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интерактивных дидактических игр,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(«Кто в тереме живет? Четвертый лишний. Маленький-большой. Что сначала, что потом? Части суток. Дикие и домашние животные. Скоро в школу» и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т.д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28FDFEB-5CB6-4542-B82C-4AC3D915931F}" type="sibTrans" cxnId="{7E8E2626-003F-42C8-AF28-78AD1423828A}">
      <dgm:prSet/>
      <dgm:spPr/>
      <dgm:t>
        <a:bodyPr/>
        <a:lstStyle/>
        <a:p>
          <a:endParaRPr lang="ru-RU"/>
        </a:p>
      </dgm:t>
    </dgm:pt>
    <dgm:pt modelId="{A295752A-8DA8-40F5-AF9E-6CA66E33342E}" type="parTrans" cxnId="{7E8E2626-003F-42C8-AF28-78AD1423828A}">
      <dgm:prSet/>
      <dgm:spPr/>
      <dgm:t>
        <a:bodyPr/>
        <a:lstStyle/>
        <a:p>
          <a:endParaRPr lang="ru-RU"/>
        </a:p>
      </dgm:t>
    </dgm:pt>
    <dgm:pt modelId="{D2D3F2C0-2B74-4D75-9C6A-9BDB80E2BDBB}" type="pres">
      <dgm:prSet presAssocID="{B724FC24-82E5-42A1-8BE5-72FEF15E5B85}" presName="compositeShape" presStyleCnt="0">
        <dgm:presLayoutVars>
          <dgm:dir/>
          <dgm:resizeHandles/>
        </dgm:presLayoutVars>
      </dgm:prSet>
      <dgm:spPr/>
    </dgm:pt>
    <dgm:pt modelId="{F7539FD6-E27F-4A19-97E4-DF70E25AD606}" type="pres">
      <dgm:prSet presAssocID="{B724FC24-82E5-42A1-8BE5-72FEF15E5B85}" presName="pyramid" presStyleLbl="node1" presStyleIdx="0" presStyleCnt="1" custScaleX="67271" custLinFactNeighborX="-5888" custLinFactNeighborY="-1629"/>
      <dgm:spPr/>
    </dgm:pt>
    <dgm:pt modelId="{E0529C13-FE45-4BFA-B2B9-3A2443AB26A1}" type="pres">
      <dgm:prSet presAssocID="{B724FC24-82E5-42A1-8BE5-72FEF15E5B85}" presName="theList" presStyleCnt="0"/>
      <dgm:spPr/>
    </dgm:pt>
    <dgm:pt modelId="{39D3E24F-C520-4DEE-B5EC-DEB78D2F8B52}" type="pres">
      <dgm:prSet presAssocID="{09C6FA2E-99BC-429C-B4DB-9E0D8332DCCD}" presName="aNode" presStyleLbl="fgAcc1" presStyleIdx="0" presStyleCnt="3" custScaleX="162958" custLinFactY="-12023" custLinFactNeighborX="199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B1520-67E5-47DB-9B6F-D2C9BE26ED06}" type="pres">
      <dgm:prSet presAssocID="{09C6FA2E-99BC-429C-B4DB-9E0D8332DCCD}" presName="aSpace" presStyleCnt="0"/>
      <dgm:spPr/>
    </dgm:pt>
    <dgm:pt modelId="{ACB81367-92CA-4528-8326-1DAC31A3B197}" type="pres">
      <dgm:prSet presAssocID="{BAB7D5FD-DBA1-432D-8CE0-751825742546}" presName="aNode" presStyleLbl="fgAcc1" presStyleIdx="1" presStyleCnt="3" custScaleX="185070" custScaleY="102743" custLinFactNeighborX="14705" custLinFactNeighborY="-23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EE217-53AA-4301-BD1D-05E81C1AECCE}" type="pres">
      <dgm:prSet presAssocID="{BAB7D5FD-DBA1-432D-8CE0-751825742546}" presName="aSpace" presStyleCnt="0"/>
      <dgm:spPr/>
    </dgm:pt>
    <dgm:pt modelId="{9E496E17-2029-4C09-80B5-F667717A16B3}" type="pres">
      <dgm:prSet presAssocID="{D8F787AA-B429-403B-B745-D1FDCF0FEE60}" presName="aNode" presStyleLbl="fgAcc1" presStyleIdx="2" presStyleCnt="3" custScaleX="216066" custScaleY="111165" custLinFactNeighborX="3292" custLinFactNeighborY="68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92AE8-97EC-47AF-AD78-1C7F7C472E23}" type="pres">
      <dgm:prSet presAssocID="{D8F787AA-B429-403B-B745-D1FDCF0FEE60}" presName="aSpace" presStyleCnt="0"/>
      <dgm:spPr/>
    </dgm:pt>
  </dgm:ptLst>
  <dgm:cxnLst>
    <dgm:cxn modelId="{C071BC2A-471A-4F3C-8C37-FA6A644B5202}" srcId="{B724FC24-82E5-42A1-8BE5-72FEF15E5B85}" destId="{D8F787AA-B429-403B-B745-D1FDCF0FEE60}" srcOrd="2" destOrd="0" parTransId="{17632483-B175-4733-96EF-864F973FD329}" sibTransId="{FE66EF06-BF9D-4C69-A65F-0361DAC1194C}"/>
    <dgm:cxn modelId="{CCA0B518-D7F2-4F80-8B9D-B759D31AFB0D}" type="presOf" srcId="{BAB7D5FD-DBA1-432D-8CE0-751825742546}" destId="{ACB81367-92CA-4528-8326-1DAC31A3B197}" srcOrd="0" destOrd="0" presId="urn:microsoft.com/office/officeart/2005/8/layout/pyramid2"/>
    <dgm:cxn modelId="{F4722341-4BEE-4E6F-8D62-AEF6A706BFFD}" type="presOf" srcId="{B724FC24-82E5-42A1-8BE5-72FEF15E5B85}" destId="{D2D3F2C0-2B74-4D75-9C6A-9BDB80E2BDBB}" srcOrd="0" destOrd="0" presId="urn:microsoft.com/office/officeart/2005/8/layout/pyramid2"/>
    <dgm:cxn modelId="{712C5227-29F9-4152-A285-E6EA8845CC00}" srcId="{B724FC24-82E5-42A1-8BE5-72FEF15E5B85}" destId="{09C6FA2E-99BC-429C-B4DB-9E0D8332DCCD}" srcOrd="0" destOrd="0" parTransId="{2FD2F3C1-2B55-4A86-BCBF-B14EBFA1263B}" sibTransId="{C7FB3E3C-388A-4FA4-A927-45AEF3ADBA91}"/>
    <dgm:cxn modelId="{ABD1571D-DD83-4A8A-9AB2-419F650B8B8A}" type="presOf" srcId="{D8F787AA-B429-403B-B745-D1FDCF0FEE60}" destId="{9E496E17-2029-4C09-80B5-F667717A16B3}" srcOrd="0" destOrd="0" presId="urn:microsoft.com/office/officeart/2005/8/layout/pyramid2"/>
    <dgm:cxn modelId="{55BEE1BA-23EA-4654-B44D-5036AFB6E8D5}" type="presOf" srcId="{09C6FA2E-99BC-429C-B4DB-9E0D8332DCCD}" destId="{39D3E24F-C520-4DEE-B5EC-DEB78D2F8B52}" srcOrd="0" destOrd="0" presId="urn:microsoft.com/office/officeart/2005/8/layout/pyramid2"/>
    <dgm:cxn modelId="{7E8E2626-003F-42C8-AF28-78AD1423828A}" srcId="{B724FC24-82E5-42A1-8BE5-72FEF15E5B85}" destId="{BAB7D5FD-DBA1-432D-8CE0-751825742546}" srcOrd="1" destOrd="0" parTransId="{A295752A-8DA8-40F5-AF9E-6CA66E33342E}" sibTransId="{B28FDFEB-5CB6-4542-B82C-4AC3D915931F}"/>
    <dgm:cxn modelId="{E25205B0-280D-4379-B6FC-9EFBDFF95923}" type="presParOf" srcId="{D2D3F2C0-2B74-4D75-9C6A-9BDB80E2BDBB}" destId="{F7539FD6-E27F-4A19-97E4-DF70E25AD606}" srcOrd="0" destOrd="0" presId="urn:microsoft.com/office/officeart/2005/8/layout/pyramid2"/>
    <dgm:cxn modelId="{E7BA09CE-C218-42C4-B716-EDEDC31A5C4A}" type="presParOf" srcId="{D2D3F2C0-2B74-4D75-9C6A-9BDB80E2BDBB}" destId="{E0529C13-FE45-4BFA-B2B9-3A2443AB26A1}" srcOrd="1" destOrd="0" presId="urn:microsoft.com/office/officeart/2005/8/layout/pyramid2"/>
    <dgm:cxn modelId="{25B31C12-2013-4D6D-8D7E-BE2F562D0506}" type="presParOf" srcId="{E0529C13-FE45-4BFA-B2B9-3A2443AB26A1}" destId="{39D3E24F-C520-4DEE-B5EC-DEB78D2F8B52}" srcOrd="0" destOrd="0" presId="urn:microsoft.com/office/officeart/2005/8/layout/pyramid2"/>
    <dgm:cxn modelId="{76433D98-2057-4F27-A77C-1F86554AC844}" type="presParOf" srcId="{E0529C13-FE45-4BFA-B2B9-3A2443AB26A1}" destId="{C02B1520-67E5-47DB-9B6F-D2C9BE26ED06}" srcOrd="1" destOrd="0" presId="urn:microsoft.com/office/officeart/2005/8/layout/pyramid2"/>
    <dgm:cxn modelId="{FDB7B9EF-92BC-4171-BA1C-234D96CF0286}" type="presParOf" srcId="{E0529C13-FE45-4BFA-B2B9-3A2443AB26A1}" destId="{ACB81367-92CA-4528-8326-1DAC31A3B197}" srcOrd="2" destOrd="0" presId="urn:microsoft.com/office/officeart/2005/8/layout/pyramid2"/>
    <dgm:cxn modelId="{D5206A48-76AA-4AEC-9CE3-BFB16A4C369C}" type="presParOf" srcId="{E0529C13-FE45-4BFA-B2B9-3A2443AB26A1}" destId="{C75EE217-53AA-4301-BD1D-05E81C1AECCE}" srcOrd="3" destOrd="0" presId="urn:microsoft.com/office/officeart/2005/8/layout/pyramid2"/>
    <dgm:cxn modelId="{53440CD8-69CB-417F-BD9D-654DAEF7F226}" type="presParOf" srcId="{E0529C13-FE45-4BFA-B2B9-3A2443AB26A1}" destId="{9E496E17-2029-4C09-80B5-F667717A16B3}" srcOrd="4" destOrd="0" presId="urn:microsoft.com/office/officeart/2005/8/layout/pyramid2"/>
    <dgm:cxn modelId="{08630750-CDC0-4462-B76C-CA3544716A37}" type="presParOf" srcId="{E0529C13-FE45-4BFA-B2B9-3A2443AB26A1}" destId="{30F92AE8-97EC-47AF-AD78-1C7F7C472E23}" srcOrd="5" destOrd="0" presId="urn:microsoft.com/office/officeart/2005/8/layout/pyramid2"/>
  </dgm:cxnLst>
  <dgm:bg>
    <a:pattFill prst="pct25">
      <a:fgClr>
        <a:schemeClr val="accent1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D1ECC7-BC26-45CC-B098-C4572A057026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A142A19-D3E1-4CF7-935A-224E65FED4ED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00000"/>
              </a:solidFill>
            </a:rPr>
            <a:t>Низкий уровень</a:t>
          </a:r>
          <a:endParaRPr lang="ru-RU" sz="1600" dirty="0">
            <a:solidFill>
              <a:srgbClr val="C00000"/>
            </a:solidFill>
          </a:endParaRPr>
        </a:p>
      </dgm:t>
    </dgm:pt>
    <dgm:pt modelId="{65CB98EF-FE9A-4018-B26C-BFF7529165C3}" type="parTrans" cxnId="{673196A0-F573-48CC-8978-F3EF44F2DD19}">
      <dgm:prSet/>
      <dgm:spPr/>
      <dgm:t>
        <a:bodyPr/>
        <a:lstStyle/>
        <a:p>
          <a:endParaRPr lang="ru-RU"/>
        </a:p>
      </dgm:t>
    </dgm:pt>
    <dgm:pt modelId="{6BB92BF3-0D77-4F2D-9768-0541D091B219}" type="sibTrans" cxnId="{673196A0-F573-48CC-8978-F3EF44F2DD19}">
      <dgm:prSet/>
      <dgm:spPr/>
      <dgm:t>
        <a:bodyPr/>
        <a:lstStyle/>
        <a:p>
          <a:endParaRPr lang="ru-RU"/>
        </a:p>
      </dgm:t>
    </dgm:pt>
    <dgm:pt modelId="{FBD99B84-3DFB-40ED-8A1C-CA4881A2B68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ребенок не задает познавательных вопросов; нуждается в поэтапном объяснении условий выполнения задания, показе способа использования той или иной готовой модели, в помощи взрослого.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A1A137-084A-4CC5-A7A5-4C0952D4F08D}" type="parTrans" cxnId="{31E5EC77-E689-4584-A6E3-41F207DCBE82}">
      <dgm:prSet/>
      <dgm:spPr/>
      <dgm:t>
        <a:bodyPr/>
        <a:lstStyle/>
        <a:p>
          <a:endParaRPr lang="ru-RU"/>
        </a:p>
      </dgm:t>
    </dgm:pt>
    <dgm:pt modelId="{563BE987-FB58-49F3-8EBD-C9C1CA6145FC}" type="sibTrans" cxnId="{31E5EC77-E689-4584-A6E3-41F207DCBE82}">
      <dgm:prSet/>
      <dgm:spPr/>
      <dgm:t>
        <a:bodyPr/>
        <a:lstStyle/>
        <a:p>
          <a:endParaRPr lang="ru-RU"/>
        </a:p>
      </dgm:t>
    </dgm:pt>
    <dgm:pt modelId="{D35B02FC-D1D4-4123-AD1E-4CB2395718B7}">
      <dgm:prSet phldrT="[Текст]"/>
      <dgm:spPr/>
      <dgm:t>
        <a:bodyPr/>
        <a:lstStyle/>
        <a:p>
          <a:r>
            <a:rPr lang="ru-RU" sz="1300" dirty="0" smtClean="0">
              <a:solidFill>
                <a:srgbClr val="C00000"/>
              </a:solidFill>
            </a:rPr>
            <a:t>Средний уровень</a:t>
          </a:r>
          <a:endParaRPr lang="ru-RU" sz="1300" dirty="0">
            <a:solidFill>
              <a:srgbClr val="C00000"/>
            </a:solidFill>
          </a:endParaRPr>
        </a:p>
      </dgm:t>
    </dgm:pt>
    <dgm:pt modelId="{901BCB1A-3AD9-481D-991E-AE864830A5B9}" type="parTrans" cxnId="{834D0BF3-2944-4DAA-ACFE-B15EB4FAD318}">
      <dgm:prSet/>
      <dgm:spPr/>
      <dgm:t>
        <a:bodyPr/>
        <a:lstStyle/>
        <a:p>
          <a:endParaRPr lang="ru-RU"/>
        </a:p>
      </dgm:t>
    </dgm:pt>
    <dgm:pt modelId="{2931B9B0-48BD-43F4-88C5-4BC3A6878902}" type="sibTrans" cxnId="{834D0BF3-2944-4DAA-ACFE-B15EB4FAD318}">
      <dgm:prSet/>
      <dgm:spPr/>
      <dgm:t>
        <a:bodyPr/>
        <a:lstStyle/>
        <a:p>
          <a:endParaRPr lang="ru-RU"/>
        </a:p>
      </dgm:t>
    </dgm:pt>
    <dgm:pt modelId="{82217634-480C-47CD-98FE-74F3A9AEEB1B}">
      <dgm:prSet phldrT="[Текст]" custT="1"/>
      <dgm:spPr/>
      <dgm:t>
        <a:bodyPr/>
        <a:lstStyle/>
        <a:p>
          <a:r>
            <a:rPr lang="ru-RU" sz="1400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Испытывая трудности в решении задачи, дети не утрачивают эмоционального отношения к ним, а обращаются за помощью к воспитателю, задают вопросы для уточнения условий ее выполнения и получив подсказку, выполняют задание до конца, что свидетельствует об интересе ребенка к данной деятельности и о желании искать способы решения задачи, но совместно со взрослым.</a:t>
          </a:r>
          <a:endParaRPr lang="ru-RU" sz="1400" b="0" dirty="0"/>
        </a:p>
      </dgm:t>
    </dgm:pt>
    <dgm:pt modelId="{C1D14187-9DD9-4D4F-9611-96667247B96E}" type="parTrans" cxnId="{062930EF-DC16-4266-B2AC-1A453725799B}">
      <dgm:prSet/>
      <dgm:spPr/>
      <dgm:t>
        <a:bodyPr/>
        <a:lstStyle/>
        <a:p>
          <a:endParaRPr lang="ru-RU"/>
        </a:p>
      </dgm:t>
    </dgm:pt>
    <dgm:pt modelId="{6C89935B-CC6E-4E49-857B-C556AD888EEF}" type="sibTrans" cxnId="{062930EF-DC16-4266-B2AC-1A453725799B}">
      <dgm:prSet/>
      <dgm:spPr/>
      <dgm:t>
        <a:bodyPr/>
        <a:lstStyle/>
        <a:p>
          <a:endParaRPr lang="ru-RU"/>
        </a:p>
      </dgm:t>
    </dgm:pt>
    <dgm:pt modelId="{D98F6FD8-6E84-4111-A010-9112E760498C}">
      <dgm:prSet phldrT="[Текст]"/>
      <dgm:spPr/>
      <dgm:t>
        <a:bodyPr/>
        <a:lstStyle/>
        <a:p>
          <a:r>
            <a:rPr lang="ru-RU" sz="1400" dirty="0" smtClean="0"/>
            <a:t>Высокий уровень</a:t>
          </a:r>
          <a:endParaRPr lang="ru-RU" sz="1400" dirty="0"/>
        </a:p>
      </dgm:t>
    </dgm:pt>
    <dgm:pt modelId="{51ECC6C9-79CA-47F3-8D2C-352037ED99E6}" type="parTrans" cxnId="{B062AFD6-7EBE-470D-988D-11F7A1DB403D}">
      <dgm:prSet/>
      <dgm:spPr/>
      <dgm:t>
        <a:bodyPr/>
        <a:lstStyle/>
        <a:p>
          <a:endParaRPr lang="ru-RU"/>
        </a:p>
      </dgm:t>
    </dgm:pt>
    <dgm:pt modelId="{724A494B-E332-4B30-A8FA-6BB7807EF755}" type="sibTrans" cxnId="{B062AFD6-7EBE-470D-988D-11F7A1DB403D}">
      <dgm:prSet/>
      <dgm:spPr/>
      <dgm:t>
        <a:bodyPr/>
        <a:lstStyle/>
        <a:p>
          <a:endParaRPr lang="ru-RU"/>
        </a:p>
      </dgm:t>
    </dgm:pt>
    <dgm:pt modelId="{19E597E9-8D7F-4BB0-9D76-A2CDEC20CC0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проявление инициативности, самостоятельности, интереса и желания решать познавательные задачи. В случае затруднений дети не отвлекаются, проявляли упорство и настойчивость в достижении результата, которое приносит им удовлетворение, радость и гордость за достижения.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E15FEF-7AD2-4A57-B433-855C08E592EF}" type="parTrans" cxnId="{05F449FB-BA53-4FCD-8CC8-EA5707C8282F}">
      <dgm:prSet/>
      <dgm:spPr/>
      <dgm:t>
        <a:bodyPr/>
        <a:lstStyle/>
        <a:p>
          <a:endParaRPr lang="ru-RU"/>
        </a:p>
      </dgm:t>
    </dgm:pt>
    <dgm:pt modelId="{7E881BCE-8DE7-4522-B846-361703745E72}" type="sibTrans" cxnId="{05F449FB-BA53-4FCD-8CC8-EA5707C8282F}">
      <dgm:prSet/>
      <dgm:spPr/>
      <dgm:t>
        <a:bodyPr/>
        <a:lstStyle/>
        <a:p>
          <a:endParaRPr lang="ru-RU"/>
        </a:p>
      </dgm:t>
    </dgm:pt>
    <dgm:pt modelId="{E8A2969A-AF96-4D8D-AC6B-943ACE002072}" type="pres">
      <dgm:prSet presAssocID="{51D1ECC7-BC26-45CC-B098-C4572A0570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48C90B-C0B4-4848-848C-A641137BAF35}" type="pres">
      <dgm:prSet presAssocID="{5A142A19-D3E1-4CF7-935A-224E65FED4ED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2BD1F-2373-4BD4-9711-E72AB7385710}" type="pres">
      <dgm:prSet presAssocID="{6BB92BF3-0D77-4F2D-9768-0541D091B219}" presName="sibTrans" presStyleCnt="0"/>
      <dgm:spPr/>
    </dgm:pt>
    <dgm:pt modelId="{EBB24A48-676E-46E0-AE6F-CEB11A9F8604}" type="pres">
      <dgm:prSet presAssocID="{D35B02FC-D1D4-4123-AD1E-4CB2395718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E8DFD-CDE7-4ACF-9B25-8DDFCAC7C102}" type="pres">
      <dgm:prSet presAssocID="{2931B9B0-48BD-43F4-88C5-4BC3A6878902}" presName="sibTrans" presStyleCnt="0"/>
      <dgm:spPr/>
    </dgm:pt>
    <dgm:pt modelId="{76C4B377-0C2A-4910-BE27-46F483AFF155}" type="pres">
      <dgm:prSet presAssocID="{D98F6FD8-6E84-4111-A010-9112E76049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A0FC4A-4C34-4D47-9EC5-F413C6DF568D}" type="presOf" srcId="{19E597E9-8D7F-4BB0-9D76-A2CDEC20CC0A}" destId="{76C4B377-0C2A-4910-BE27-46F483AFF155}" srcOrd="0" destOrd="1" presId="urn:microsoft.com/office/officeart/2005/8/layout/hList6"/>
    <dgm:cxn modelId="{062930EF-DC16-4266-B2AC-1A453725799B}" srcId="{D35B02FC-D1D4-4123-AD1E-4CB2395718B7}" destId="{82217634-480C-47CD-98FE-74F3A9AEEB1B}" srcOrd="0" destOrd="0" parTransId="{C1D14187-9DD9-4D4F-9611-96667247B96E}" sibTransId="{6C89935B-CC6E-4E49-857B-C556AD888EEF}"/>
    <dgm:cxn modelId="{12F86E6C-4DA8-4ECB-B785-2E819CDFFC9A}" type="presOf" srcId="{D98F6FD8-6E84-4111-A010-9112E760498C}" destId="{76C4B377-0C2A-4910-BE27-46F483AFF155}" srcOrd="0" destOrd="0" presId="urn:microsoft.com/office/officeart/2005/8/layout/hList6"/>
    <dgm:cxn modelId="{673196A0-F573-48CC-8978-F3EF44F2DD19}" srcId="{51D1ECC7-BC26-45CC-B098-C4572A057026}" destId="{5A142A19-D3E1-4CF7-935A-224E65FED4ED}" srcOrd="0" destOrd="0" parTransId="{65CB98EF-FE9A-4018-B26C-BFF7529165C3}" sibTransId="{6BB92BF3-0D77-4F2D-9768-0541D091B219}"/>
    <dgm:cxn modelId="{B062AFD6-7EBE-470D-988D-11F7A1DB403D}" srcId="{51D1ECC7-BC26-45CC-B098-C4572A057026}" destId="{D98F6FD8-6E84-4111-A010-9112E760498C}" srcOrd="2" destOrd="0" parTransId="{51ECC6C9-79CA-47F3-8D2C-352037ED99E6}" sibTransId="{724A494B-E332-4B30-A8FA-6BB7807EF755}"/>
    <dgm:cxn modelId="{05F449FB-BA53-4FCD-8CC8-EA5707C8282F}" srcId="{D98F6FD8-6E84-4111-A010-9112E760498C}" destId="{19E597E9-8D7F-4BB0-9D76-A2CDEC20CC0A}" srcOrd="0" destOrd="0" parTransId="{FDE15FEF-7AD2-4A57-B433-855C08E592EF}" sibTransId="{7E881BCE-8DE7-4522-B846-361703745E72}"/>
    <dgm:cxn modelId="{F6C71241-B8DF-4761-AD23-D928815FA193}" type="presOf" srcId="{82217634-480C-47CD-98FE-74F3A9AEEB1B}" destId="{EBB24A48-676E-46E0-AE6F-CEB11A9F8604}" srcOrd="0" destOrd="1" presId="urn:microsoft.com/office/officeart/2005/8/layout/hList6"/>
    <dgm:cxn modelId="{9DC9D7AC-9B46-47FB-85FC-7175AD6FC161}" type="presOf" srcId="{51D1ECC7-BC26-45CC-B098-C4572A057026}" destId="{E8A2969A-AF96-4D8D-AC6B-943ACE002072}" srcOrd="0" destOrd="0" presId="urn:microsoft.com/office/officeart/2005/8/layout/hList6"/>
    <dgm:cxn modelId="{F076E0F2-B6C7-4645-A9AA-0306C0C15441}" type="presOf" srcId="{5A142A19-D3E1-4CF7-935A-224E65FED4ED}" destId="{9E48C90B-C0B4-4848-848C-A641137BAF35}" srcOrd="0" destOrd="0" presId="urn:microsoft.com/office/officeart/2005/8/layout/hList6"/>
    <dgm:cxn modelId="{74755865-65C2-4E26-91CB-58F889A81649}" type="presOf" srcId="{FBD99B84-3DFB-40ED-8A1C-CA4881A2B68C}" destId="{9E48C90B-C0B4-4848-848C-A641137BAF35}" srcOrd="0" destOrd="1" presId="urn:microsoft.com/office/officeart/2005/8/layout/hList6"/>
    <dgm:cxn modelId="{B808A2A5-BE38-4238-82FC-B031C9FD8AB5}" type="presOf" srcId="{D35B02FC-D1D4-4123-AD1E-4CB2395718B7}" destId="{EBB24A48-676E-46E0-AE6F-CEB11A9F8604}" srcOrd="0" destOrd="0" presId="urn:microsoft.com/office/officeart/2005/8/layout/hList6"/>
    <dgm:cxn modelId="{834D0BF3-2944-4DAA-ACFE-B15EB4FAD318}" srcId="{51D1ECC7-BC26-45CC-B098-C4572A057026}" destId="{D35B02FC-D1D4-4123-AD1E-4CB2395718B7}" srcOrd="1" destOrd="0" parTransId="{901BCB1A-3AD9-481D-991E-AE864830A5B9}" sibTransId="{2931B9B0-48BD-43F4-88C5-4BC3A6878902}"/>
    <dgm:cxn modelId="{31E5EC77-E689-4584-A6E3-41F207DCBE82}" srcId="{5A142A19-D3E1-4CF7-935A-224E65FED4ED}" destId="{FBD99B84-3DFB-40ED-8A1C-CA4881A2B68C}" srcOrd="0" destOrd="0" parTransId="{30A1A137-084A-4CC5-A7A5-4C0952D4F08D}" sibTransId="{563BE987-FB58-49F3-8EBD-C9C1CA6145FC}"/>
    <dgm:cxn modelId="{2BE2731A-FAFB-495D-8DB7-26302F85E01F}" type="presParOf" srcId="{E8A2969A-AF96-4D8D-AC6B-943ACE002072}" destId="{9E48C90B-C0B4-4848-848C-A641137BAF35}" srcOrd="0" destOrd="0" presId="urn:microsoft.com/office/officeart/2005/8/layout/hList6"/>
    <dgm:cxn modelId="{01F7F724-F2DF-495A-85D9-316B953D13E6}" type="presParOf" srcId="{E8A2969A-AF96-4D8D-AC6B-943ACE002072}" destId="{FEC2BD1F-2373-4BD4-9711-E72AB7385710}" srcOrd="1" destOrd="0" presId="urn:microsoft.com/office/officeart/2005/8/layout/hList6"/>
    <dgm:cxn modelId="{067AC692-4693-4E9A-A385-D2C7F4D3D855}" type="presParOf" srcId="{E8A2969A-AF96-4D8D-AC6B-943ACE002072}" destId="{EBB24A48-676E-46E0-AE6F-CEB11A9F8604}" srcOrd="2" destOrd="0" presId="urn:microsoft.com/office/officeart/2005/8/layout/hList6"/>
    <dgm:cxn modelId="{3772CA3B-CEDC-4923-8527-D159DF8C553B}" type="presParOf" srcId="{E8A2969A-AF96-4D8D-AC6B-943ACE002072}" destId="{499E8DFD-CDE7-4ACF-9B25-8DDFCAC7C102}" srcOrd="3" destOrd="0" presId="urn:microsoft.com/office/officeart/2005/8/layout/hList6"/>
    <dgm:cxn modelId="{2C0CDE4A-FDB2-4B74-809A-38408CB962CF}" type="presParOf" srcId="{E8A2969A-AF96-4D8D-AC6B-943ACE002072}" destId="{76C4B377-0C2A-4910-BE27-46F483AFF15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8536C-C9ED-42C8-B866-3AF1943851AA}">
      <dsp:nvSpPr>
        <dsp:cNvPr id="0" name=""/>
        <dsp:cNvSpPr/>
      </dsp:nvSpPr>
      <dsp:spPr>
        <a:xfrm rot="5400000">
          <a:off x="4235262" y="-1447806"/>
          <a:ext cx="1325548" cy="4221162"/>
        </a:xfrm>
        <a:prstGeom prst="round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Интерактивный стол 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Наглядно-демонстрационный материал (презентации, игры, мультфильмы для познавательного развития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дошкольников.). Диагностика. Занятия индивидуальные и мини-группа.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52163" y="64709"/>
        <a:ext cx="4091746" cy="1196132"/>
      </dsp:txXfrm>
    </dsp:sp>
    <dsp:sp modelId="{34B6B489-732E-44E3-AD2C-6762D0F3A6B9}">
      <dsp:nvSpPr>
        <dsp:cNvPr id="0" name=""/>
        <dsp:cNvSpPr/>
      </dsp:nvSpPr>
      <dsp:spPr>
        <a:xfrm>
          <a:off x="141209" y="0"/>
          <a:ext cx="2575247" cy="1142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196975" y="55766"/>
        <a:ext cx="2463715" cy="1030835"/>
      </dsp:txXfrm>
    </dsp:sp>
    <dsp:sp modelId="{7401241A-1063-4090-AE7C-815E10F971B0}">
      <dsp:nvSpPr>
        <dsp:cNvPr id="0" name=""/>
        <dsp:cNvSpPr/>
      </dsp:nvSpPr>
      <dsp:spPr>
        <a:xfrm rot="5400000">
          <a:off x="4386287" y="-164964"/>
          <a:ext cx="1220213" cy="4256872"/>
        </a:xfrm>
        <a:prstGeom prst="round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Интерактивная печь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развитию познавательного интереса, используется для актуализации знаний</a:t>
          </a:r>
          <a:endParaRPr lang="ru-RU" sz="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объяснения педагогом нового материала;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первичного закрепления знаний; обобщения и систематизации знаний; групповые занятия.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</dsp:txBody>
      <dsp:txXfrm rot="-5400000">
        <a:off x="2927524" y="1412931"/>
        <a:ext cx="4137740" cy="1101081"/>
      </dsp:txXfrm>
    </dsp:sp>
    <dsp:sp modelId="{8D381FB5-86E3-43CB-9FA9-C5CA9E8A117F}">
      <dsp:nvSpPr>
        <dsp:cNvPr id="0" name=""/>
        <dsp:cNvSpPr/>
      </dsp:nvSpPr>
      <dsp:spPr>
        <a:xfrm>
          <a:off x="137912" y="1421970"/>
          <a:ext cx="2575247" cy="1142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>
        <a:off x="193678" y="1477736"/>
        <a:ext cx="2463715" cy="1030835"/>
      </dsp:txXfrm>
    </dsp:sp>
    <dsp:sp modelId="{8B204FF0-0615-4065-B079-35FFDCA5A92E}">
      <dsp:nvSpPr>
        <dsp:cNvPr id="0" name=""/>
        <dsp:cNvSpPr/>
      </dsp:nvSpPr>
      <dsp:spPr>
        <a:xfrm rot="5400000">
          <a:off x="4366811" y="1145022"/>
          <a:ext cx="1277907" cy="4309384"/>
        </a:xfrm>
        <a:prstGeom prst="round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Песочный стол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мелкой моторики и повышение тактильной чувствительности;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мышления, воображения; снятие стресса и гармонизация внутреннего состояния;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коррекция страхов ребенка и т.д. Индивидуальные занятия.</a:t>
          </a:r>
        </a:p>
      </dsp:txBody>
      <dsp:txXfrm rot="-5400000">
        <a:off x="2913455" y="2723142"/>
        <a:ext cx="4184620" cy="1153143"/>
      </dsp:txXfrm>
    </dsp:sp>
    <dsp:sp modelId="{6E142FA3-B6F1-46A3-9F84-7D12F61FF08B}">
      <dsp:nvSpPr>
        <dsp:cNvPr id="0" name=""/>
        <dsp:cNvSpPr/>
      </dsp:nvSpPr>
      <dsp:spPr>
        <a:xfrm>
          <a:off x="101149" y="2796300"/>
          <a:ext cx="2575247" cy="1142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156915" y="2852066"/>
        <a:ext cx="2463715" cy="1030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7A3FD-D7F6-4141-B6B6-698D931209B7}">
      <dsp:nvSpPr>
        <dsp:cNvPr id="0" name=""/>
        <dsp:cNvSpPr/>
      </dsp:nvSpPr>
      <dsp:spPr>
        <a:xfrm>
          <a:off x="619" y="157100"/>
          <a:ext cx="2417063" cy="14502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1. Методика «Древо желаний» В.С. Юркевич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Цель: изучение познавательной активности детей (используются словесные ситуации)</a:t>
          </a:r>
          <a:endParaRPr lang="ru-RU" sz="1200" kern="1200" dirty="0"/>
        </a:p>
      </dsp:txBody>
      <dsp:txXfrm>
        <a:off x="619" y="157100"/>
        <a:ext cx="2417063" cy="1450237"/>
      </dsp:txXfrm>
    </dsp:sp>
    <dsp:sp modelId="{2493EE93-6113-42E1-ADF9-1C3F316204DA}">
      <dsp:nvSpPr>
        <dsp:cNvPr id="0" name=""/>
        <dsp:cNvSpPr/>
      </dsp:nvSpPr>
      <dsp:spPr>
        <a:xfrm>
          <a:off x="2659389" y="157100"/>
          <a:ext cx="2417063" cy="14502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2. Методика «Столкновение интересов», автор Н.И. </a:t>
          </a:r>
          <a:r>
            <a:rPr lang="ru-RU" sz="1200" b="1" kern="1200" dirty="0" err="1" smtClean="0"/>
            <a:t>Гуткина</a:t>
          </a: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Цель: выяснить степень выраженности познавательного или игрового интереса (мотива) в обучении и общении.</a:t>
          </a:r>
          <a:endParaRPr lang="ru-RU" sz="1200" kern="1200" dirty="0"/>
        </a:p>
      </dsp:txBody>
      <dsp:txXfrm>
        <a:off x="2659389" y="157100"/>
        <a:ext cx="2417063" cy="1450237"/>
      </dsp:txXfrm>
    </dsp:sp>
    <dsp:sp modelId="{0EB676C7-30FC-42F0-8C39-F12EFFC4061D}">
      <dsp:nvSpPr>
        <dsp:cNvPr id="0" name=""/>
        <dsp:cNvSpPr/>
      </dsp:nvSpPr>
      <dsp:spPr>
        <a:xfrm>
          <a:off x="619" y="1849045"/>
          <a:ext cx="2417063" cy="1450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3. Методика «</a:t>
          </a:r>
          <a:r>
            <a:rPr lang="ru-RU" sz="1200" b="1" kern="1200" dirty="0" err="1" smtClean="0"/>
            <a:t>вопрошайка</a:t>
          </a:r>
          <a:r>
            <a:rPr lang="ru-RU" sz="1200" b="1" kern="1200" dirty="0" smtClean="0"/>
            <a:t>, автор М.Б. Шумакова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Цель: Изучение познавательной активности ребенка-дошкольника, умения задавать вопросы.</a:t>
          </a:r>
          <a:endParaRPr lang="ru-RU" sz="1200" kern="1200" dirty="0"/>
        </a:p>
      </dsp:txBody>
      <dsp:txXfrm>
        <a:off x="619" y="1849045"/>
        <a:ext cx="2417063" cy="1450237"/>
      </dsp:txXfrm>
    </dsp:sp>
    <dsp:sp modelId="{29926D3D-E866-4BED-8A1A-AC4569A29729}">
      <dsp:nvSpPr>
        <dsp:cNvPr id="0" name=""/>
        <dsp:cNvSpPr/>
      </dsp:nvSpPr>
      <dsp:spPr>
        <a:xfrm>
          <a:off x="2659389" y="1849045"/>
          <a:ext cx="2417063" cy="14502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4. Методика «Какие предметы спрятаны в рисунках?» </a:t>
          </a:r>
          <a:r>
            <a:rPr lang="ru-RU" sz="1200" b="1" kern="1200" dirty="0" err="1" smtClean="0"/>
            <a:t>Немов</a:t>
          </a:r>
          <a:r>
            <a:rPr lang="ru-RU" sz="1200" b="1" kern="1200" dirty="0" smtClean="0"/>
            <a:t> Р. С.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Цель: диагностика познавательных способностей.</a:t>
          </a:r>
          <a:endParaRPr lang="ru-RU" sz="1200" kern="1200" dirty="0"/>
        </a:p>
      </dsp:txBody>
      <dsp:txXfrm>
        <a:off x="2659389" y="1849045"/>
        <a:ext cx="2417063" cy="14502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39FD6-E27F-4A19-97E4-DF70E25AD606}">
      <dsp:nvSpPr>
        <dsp:cNvPr id="0" name=""/>
        <dsp:cNvSpPr/>
      </dsp:nvSpPr>
      <dsp:spPr>
        <a:xfrm>
          <a:off x="130096" y="0"/>
          <a:ext cx="3207685" cy="47683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3E24F-C520-4DEE-B5EC-DEB78D2F8B52}">
      <dsp:nvSpPr>
        <dsp:cNvPr id="0" name=""/>
        <dsp:cNvSpPr/>
      </dsp:nvSpPr>
      <dsp:spPr>
        <a:xfrm>
          <a:off x="1656189" y="213602"/>
          <a:ext cx="5050716" cy="108404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НОД с использованием мультимедийных презентаций обучающего вида</a:t>
          </a: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(«День народного единства». «Как у нас на Дону» и т.д.)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>
            <a:solidFill>
              <a:schemeClr val="tx1"/>
            </a:solidFill>
          </a:endParaRPr>
        </a:p>
      </dsp:txBody>
      <dsp:txXfrm>
        <a:off x="1709108" y="266521"/>
        <a:ext cx="4944878" cy="978206"/>
      </dsp:txXfrm>
    </dsp:sp>
    <dsp:sp modelId="{ACB81367-92CA-4528-8326-1DAC31A3B197}">
      <dsp:nvSpPr>
        <dsp:cNvPr id="0" name=""/>
        <dsp:cNvSpPr/>
      </dsp:nvSpPr>
      <dsp:spPr>
        <a:xfrm>
          <a:off x="1152134" y="1667256"/>
          <a:ext cx="5736055" cy="1113779"/>
        </a:xfrm>
        <a:prstGeom prst="round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интерактивных дидактических игр,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(«Кто в тереме живет? Четвертый лишний. Маленький-большой. Что сначала, что потом? Части суток. Дикие и домашние животные. Скоро в школу» и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т.д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1206504" y="1721626"/>
        <a:ext cx="5627315" cy="1005039"/>
      </dsp:txXfrm>
    </dsp:sp>
    <dsp:sp modelId="{9E496E17-2029-4C09-80B5-F667717A16B3}">
      <dsp:nvSpPr>
        <dsp:cNvPr id="0" name=""/>
        <dsp:cNvSpPr/>
      </dsp:nvSpPr>
      <dsp:spPr>
        <a:xfrm>
          <a:off x="318055" y="3040463"/>
          <a:ext cx="6696744" cy="1205077"/>
        </a:xfrm>
        <a:prstGeom prst="round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обучающих и развивающих компьютерных игр                        и программ.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(«Вундеркинд+», «Волшебный сон», «Доктор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Дудиус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АБВГДейка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,«Уроки тетушки Совы и т.д.)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376882" y="3099290"/>
        <a:ext cx="6579090" cy="10874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8C90B-C0B4-4848-848C-A641137BAF35}">
      <dsp:nvSpPr>
        <dsp:cNvPr id="0" name=""/>
        <dsp:cNvSpPr/>
      </dsp:nvSpPr>
      <dsp:spPr>
        <a:xfrm rot="16200000">
          <a:off x="-527068" y="527068"/>
          <a:ext cx="3744416" cy="269027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Низкий уровень</a:t>
          </a:r>
          <a:endParaRPr lang="ru-RU" sz="1600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ребенок не задает познавательных вопросов; нуждается в поэтапном объяснении условий выполнения задания, показе способа использования той или иной готовой модели, в помощи взрослого.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" y="748882"/>
        <a:ext cx="2690278" cy="2246650"/>
      </dsp:txXfrm>
    </dsp:sp>
    <dsp:sp modelId="{EBB24A48-676E-46E0-AE6F-CEB11A9F8604}">
      <dsp:nvSpPr>
        <dsp:cNvPr id="0" name=""/>
        <dsp:cNvSpPr/>
      </dsp:nvSpPr>
      <dsp:spPr>
        <a:xfrm rot="16200000">
          <a:off x="2366016" y="527068"/>
          <a:ext cx="3744416" cy="269027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C00000"/>
              </a:solidFill>
            </a:rPr>
            <a:t>Средний уровень</a:t>
          </a:r>
          <a:endParaRPr lang="ru-RU" sz="1300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Испытывая трудности в решении задачи, дети не утрачивают эмоционального отношения к ним, а обращаются за помощью к воспитателю, задают вопросы для уточнения условий ее выполнения и получив подсказку, выполняют задание до конца, что свидетельствует об интересе ребенка к данной деятельности и о желании искать способы решения задачи, но совместно со взрослым.</a:t>
          </a:r>
          <a:endParaRPr lang="ru-RU" sz="1400" b="0" kern="1200" dirty="0"/>
        </a:p>
      </dsp:txBody>
      <dsp:txXfrm rot="5400000">
        <a:off x="2893085" y="748882"/>
        <a:ext cx="2690278" cy="2246650"/>
      </dsp:txXfrm>
    </dsp:sp>
    <dsp:sp modelId="{76C4B377-0C2A-4910-BE27-46F483AFF155}">
      <dsp:nvSpPr>
        <dsp:cNvPr id="0" name=""/>
        <dsp:cNvSpPr/>
      </dsp:nvSpPr>
      <dsp:spPr>
        <a:xfrm rot="16200000">
          <a:off x="5258065" y="527068"/>
          <a:ext cx="3744416" cy="269027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Высокий уровень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проявление инициативности, самостоятельности, интереса и желания решать познавательные задачи. В случае затруднений дети не отвлекаются, проявляли упорство и настойчивость в достижении результата, которое приносит им удовлетворение, радость и гордость за достижения.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785134" y="748882"/>
        <a:ext cx="2690278" cy="2246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7F1F38E-6381-4FAF-B531-F7DC56FFF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9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FE57DC1-DF32-4F60-8098-254FC2AB1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50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57DC1-DF32-4F60-8098-254FC2AB13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3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57DC1-DF32-4F60-8098-254FC2AB13E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28BE3-7AF0-420E-B7F4-ADC63A8A5A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2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AEFE3-A882-4376-B65F-812AECC5CA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5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AEFE3-A882-4376-B65F-812AECC5CA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638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AEFE3-A882-4376-B65F-812AECC5CA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AEFE3-A882-4376-B65F-812AECC5CA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88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AEFE3-A882-4376-B65F-812AECC5CA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4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6CE12-52EE-48D2-909D-82030D1D8A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EEF42-2E1A-4C66-9174-501EA7116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9441D-5289-408D-97B2-064A84E01D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6857B-5775-4B90-A1EA-7A10FEF6C6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32F39-9CC9-4525-84C5-1934F4B605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8E03A-27C9-4603-B42C-FC6DC83396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8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111D8-E6AD-43B8-8976-92DB9C027E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4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B1B9-7DC5-42BD-B598-81DB397A6D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2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7ABD7-020A-4BCE-AB90-1BECE599C7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0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AF529-BA9C-4BE9-A837-E947790358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2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22AEFE3-A882-4376-B65F-812AECC5CA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3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11560" y="1556792"/>
            <a:ext cx="6912768" cy="316835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активности детей старшего дошкольного возраста через использование информационно –коммуникативных технологий в работе педагога психолога</a:t>
            </a:r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0124"/>
            <a:ext cx="878497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Администрации города Новочеркасска</a:t>
            </a:r>
          </a:p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кабинет</a:t>
            </a:r>
          </a:p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№9</a:t>
            </a:r>
          </a:p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методический ресурсный центр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4509120"/>
            <a:ext cx="31683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Бажан Я.А.,</a:t>
            </a:r>
            <a:endParaRPr lang="ru-RU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едагог-психолог                                                                                                                                    </a:t>
            </a: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детского сада №9	</a:t>
            </a:r>
            <a:endParaRPr lang="ru-RU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672" y="6021288"/>
            <a:ext cx="4572000" cy="63607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г. Новочеркасск </a:t>
            </a:r>
          </a:p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учебный год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2212975" cy="2090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344816" cy="613402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/>
                <a:ea typeface="Calibri"/>
              </a:rPr>
              <a:t>Фрагмент подгруппового занятия с детьми старшего дошкольного возраста (5 лет) группы компенсирующей направленности (ТНР) </a:t>
            </a:r>
            <a:r>
              <a:rPr lang="ru-RU" sz="2800" dirty="0" smtClean="0">
                <a:solidFill>
                  <a:srgbClr val="C00000"/>
                </a:solidFill>
                <a:latin typeface="Times New Roman"/>
                <a:ea typeface="Calibri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/>
                <a:ea typeface="Calibri"/>
              </a:rPr>
              <a:t>«</a:t>
            </a:r>
            <a:r>
              <a:rPr lang="ru-RU" sz="2800" dirty="0">
                <a:solidFill>
                  <a:srgbClr val="C00000"/>
                </a:solidFill>
                <a:latin typeface="Times New Roman"/>
                <a:ea typeface="Calibri"/>
              </a:rPr>
              <a:t>КАК У НАС НА ДОНУ»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52653810"/>
              </p:ext>
            </p:extLst>
          </p:nvPr>
        </p:nvGraphicFramePr>
        <p:xfrm>
          <a:off x="239624" y="404664"/>
          <a:ext cx="847644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-66795"/>
            <a:ext cx="6988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педагогический деятельности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391" y="4279558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1.Количественные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качественные результаты: 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(43%)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имеют высокий уровень познавательной активности;</a:t>
            </a:r>
          </a:p>
          <a:p>
            <a:pPr lvl="0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33 ребенка (55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%)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средний уровень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познавательной активности;</a:t>
            </a:r>
          </a:p>
          <a:p>
            <a:pPr marL="285750" lvl="0" indent="-285750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ребенка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познавательная активность находится на низком уровне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(2%) </a:t>
            </a:r>
          </a:p>
          <a:p>
            <a:pPr marL="285750" lvl="0" indent="-285750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данным ребенком использовать подгрупповые занятия и индивидуальные занятия по развитию познавательной активности.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4271740"/>
            <a:ext cx="47921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.Для детей с высоким и средним уровнем активно использовать </a:t>
            </a:r>
          </a:p>
          <a:p>
            <a:pPr algn="just"/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творческой активности (проф. Н. Н.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Поддьяков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насыщенность окружения.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Мотивирование детской деятельности.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предметов и явлений живой и неживой природы (обследование).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(умение рассматривать предметы и явления в движении - прошлое, настоящее и будущее).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приемы.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ситуации и задачи.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Неясные знания (догадки).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Предположения (гипотезы).</a:t>
            </a:r>
            <a:endParaRPr lang="ru-RU" sz="12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8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87" y="4797152"/>
            <a:ext cx="2611884" cy="195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96" y="-24360"/>
            <a:ext cx="6878876" cy="1669752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познавательной </a:t>
            </a:r>
            <a:r>
              <a:rPr lang="ru-RU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в результате использования ИКТ в работе педагога-психолога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15" y="2672916"/>
            <a:ext cx="2365699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71" y="368660"/>
            <a:ext cx="24257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884" y="1412776"/>
            <a:ext cx="6639019" cy="5534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увлеченно изучают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предложенный материал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Стремятся выполнять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по сложности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задания;</a:t>
            </a: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Выказывают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продолжить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конкретной теме </a:t>
            </a:r>
            <a:r>
              <a:rPr lang="ru-RU" sz="2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хотят узнать еще о казачьих традициях…) </a:t>
            </a:r>
            <a:r>
              <a:rPr lang="ru-RU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 самостоятельность в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выборе средств, способов действий;</a:t>
            </a: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Обращаются к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педагогу-психологу с вопросами, характеризующими их познавательные интересы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ü"/>
            </a:pP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889844"/>
            <a:ext cx="29523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666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dirty="0">
              <a:solidFill>
                <a:srgbClr val="5C5C5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3"/>
            <a:ext cx="6606480" cy="627864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Методическая литература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1.Н.Е.Веракса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Познавательно- исследовательская деятельность дошкольников. Для занятий с детьми 4-7 лет» - М: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Мозайка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Синтез, 2014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Дошкольное воспитание. – 2010 - № 12.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Гершунский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Б.С. Компьютеризация в сфере образования: проблемы и перспективы. – М.,1987 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"Воспитательные возможности компьютерных игр". Дошкольное воспитание, 2000, № 11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Новицкая Н. Управление инновационными процессами в ДОУ. – М., Сфера, 2008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«Дошкольник» http://doshkolnik.ru/0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«Сундучок» для воспитателей, родителей и детей https://vk.com/club_sunduk_ru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Maam.ru - сайт для воспитателей детских садов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https://www.maam.ru/poleznaja-informacija/sait-dlja-vospitatelei.html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«Дошкольное образование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https://dovosp.ru/j_dv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«Воспитатель детского сада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 https://www.vospitatelds.ru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8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889844"/>
            <a:ext cx="29523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3185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dirty="0">
              <a:solidFill>
                <a:srgbClr val="5C5C5C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 descr="C:\Users\user\Downloads\20201014_105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" y="889844"/>
            <a:ext cx="6336704" cy="49064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84971"/>
            <a:ext cx="673325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     ЗА</a:t>
            </a:r>
            <a:endParaRPr lang="ru-RU" sz="4000" b="1" i="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6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>
              <a:spcAft>
                <a:spcPts val="0"/>
              </a:spcAft>
            </a:pPr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  <a:p>
            <a:pPr algn="ctr">
              <a:spcAft>
                <a:spcPts val="0"/>
              </a:spcAft>
            </a:pPr>
            <a:endParaRPr lang="ru-RU" sz="60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367494"/>
            <a:ext cx="9144001" cy="6490506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«Об образовании в РФ»</a:t>
            </a:r>
          </a:p>
          <a:p>
            <a:pPr marL="0" indent="0" algn="just">
              <a:buNone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13. Общие требования к реализации образовательных программ</a:t>
            </a:r>
          </a:p>
          <a:p>
            <a:pPr marL="0" indent="0" algn="just">
              <a:buNone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2. При реализации образовательных программ используются различные образовательные технологии, в том числе дистанционные образовательные технологии, электронное обучение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48. Обязанности и ответственность педагогических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marL="0" indent="0" algn="just">
              <a:buNone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развивать у обучающихся познавательную активность, самостоятельность, инициативу, творческие способности, формировать гражданскую позицию, способность к труду и жизни в условиях современного мира, формировать у обучающихся культуру здорового и безопасного образа жизни;</a:t>
            </a:r>
          </a:p>
          <a:p>
            <a:pPr marL="0" indent="0" algn="ctr">
              <a:buNone/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</a:p>
          <a:p>
            <a:pPr marL="0" indent="0" algn="just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I. Общие положения 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1.4.  Основные принципы дошкольного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образования: формирования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интересов и познавательных действий ребенка в различных видах деятельности; 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Требования к структуре основной образовательной программы дошкольного образования и ее объему.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2.6. Познавательное развитие предполагает развитие интересов детей, любознательности и познавательной мотивации; формирование познавательных действий…</a:t>
            </a:r>
          </a:p>
          <a:p>
            <a:pPr marL="0" indent="0" algn="just">
              <a:buNone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п.2.8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Обязательная часть ООП предполагает комплексность подхода обеспечивая развитие детей во всех 5 взаимодополняющих образовательных областях.</a:t>
            </a:r>
          </a:p>
          <a:p>
            <a:pPr marL="0" indent="0" algn="just">
              <a:buNone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Требования к условиям реализации основной образовательной программы дошкольного образования 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п.3.3.Требования к развивающей предметно-пространственной среде. 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п.3.3.3. Развивающая предметно-пространственная среда должна обеспечивать: образовательное пространство которое  должно быть оснащено средствами обучения (в том числе техническими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2.2.2/2.4.1340-03 "Гигиенические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персональным электронно-вычислительным машинам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.4.12 В дошкольных образовательных учреждениях (ДОУ) рекомендуемая непрерывная продолжительность работы с ПВМ на развивающих игровых занятиях для детей 5-6 лет не должна превышать 10-15 минут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4.13. Игровые занятия с использованием ПВМ в ДОУ рекомендуется проводить не более одного в течении дня и не чаще трех раз в неделю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90" y="0"/>
            <a:ext cx="6605882" cy="7647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–правовые документы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415" y="185991"/>
            <a:ext cx="1088614" cy="115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19" y="5445224"/>
            <a:ext cx="1093188" cy="101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08920"/>
            <a:ext cx="1256668" cy="1369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8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6347713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активность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1" y="1268761"/>
            <a:ext cx="7056784" cy="396044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познавательной активностью детей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подразумевается самостоятельная, инициативная деятельность ребёнка, направленная на познание окружающей действительности.</a:t>
            </a:r>
          </a:p>
          <a:p>
            <a:pPr marL="0" indent="0" algn="just">
              <a:buNone/>
            </a:pPr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при работе над развитием у детей познавательной активности являются: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сознание детей дошкольного возраста через  получение более полной информации об окружающем мире посредством  информационно – коммуникационных технологий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решать проблемно-поисковые, игровые   задачи в процессе познавательного развития.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развития самостоятельной познавательной деятельности.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мультимедийную базу обучающих программ, презентаций, дидактических и методических материалов, которые могли бы использоваться в практике. </a:t>
            </a:r>
            <a:endParaRPr lang="ru-RU" sz="3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sz="3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5144"/>
            <a:ext cx="3408288" cy="20980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6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0"/>
            <a:ext cx="3024336" cy="548680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52" y="58676"/>
            <a:ext cx="1169999" cy="835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79512" y="476672"/>
            <a:ext cx="8712968" cy="656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годом  в МБДОУ д/с №9 отмечается увеличение числа детей с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ОВЗ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(ТНР, ЗПР), у которых по заключению ППК рекомендованы занятия с психологом по развитию:</a:t>
            </a:r>
          </a:p>
          <a:p>
            <a:pPr marL="342900" lvl="0" indent="-34290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пространственных представлений, </a:t>
            </a:r>
          </a:p>
          <a:p>
            <a:pPr marL="342900" lvl="0" indent="-34290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и коммуникативной деятельности, </a:t>
            </a:r>
          </a:p>
          <a:p>
            <a:pPr marL="342900" lvl="0" indent="-34290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сферы, </a:t>
            </a:r>
          </a:p>
          <a:p>
            <a:pPr marL="342900" lvl="0" indent="-34290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сферы, </a:t>
            </a:r>
          </a:p>
          <a:p>
            <a:pPr marL="342900" lvl="0" indent="-34290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продуктивного взаимодействия. 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возникает необходимость поиска наиболее эффективных путей воспитания и обучения детей данной категории.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информационно коммуникативных технологий (ИКТ) в образовательный процесс в ДОУ является одним из актуальных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развития познавательной активности. </a:t>
            </a:r>
          </a:p>
          <a:p>
            <a:pPr lvl="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 коммуникативные технологии обладают следующими преимуществами:</a:t>
            </a:r>
          </a:p>
          <a:p>
            <a:pPr marL="342900" lvl="0" indent="-34290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информации на экране – несёт в себе образный тип информации, понятный дошкольникам;</a:t>
            </a:r>
          </a:p>
          <a:p>
            <a:pPr marL="342900" lvl="0" indent="-34290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движения, звук, мультипликация надолго привлекает внимание ребенка;</a:t>
            </a:r>
          </a:p>
          <a:p>
            <a:pPr marL="342900" lvl="0" indent="-34290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задачи, поощрения ребёнка при их правильном решении самим компьютером, являются стимулом познавательной активности детей;</a:t>
            </a:r>
          </a:p>
          <a:p>
            <a:pPr marL="342900" lvl="0" indent="-34290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возможность индивидуализации обучения;</a:t>
            </a:r>
          </a:p>
          <a:p>
            <a:pPr marL="342900" lvl="0" indent="-342900" algn="just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своей деятельности за компьютером, около интерактивной доски дошкольник приобретает уверенность в себе, в том что он многое может.</a:t>
            </a:r>
          </a:p>
        </p:txBody>
      </p:sp>
    </p:spTree>
    <p:extLst>
      <p:ext uri="{BB962C8B-B14F-4D97-AF65-F5344CB8AC3E}">
        <p14:creationId xmlns:p14="http://schemas.microsoft.com/office/powerpoint/2010/main" val="424133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67489"/>
            <a:ext cx="7200800" cy="12012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(ИКТ) кабинета педагога-психолога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991515"/>
              </p:ext>
            </p:extLst>
          </p:nvPr>
        </p:nvGraphicFramePr>
        <p:xfrm>
          <a:off x="615899" y="1407646"/>
          <a:ext cx="7160457" cy="393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user\Desktop\20201029_1419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9" y="1305089"/>
            <a:ext cx="2651905" cy="1330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20201029_1417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1445" y="2061601"/>
            <a:ext cx="1368154" cy="2624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20201029_141845(0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9" y="4094349"/>
            <a:ext cx="2646294" cy="1290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20201029_14214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9" y="5421671"/>
            <a:ext cx="2592288" cy="1397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491880" y="5447516"/>
            <a:ext cx="4284476" cy="132282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35412" y="2979033"/>
            <a:ext cx="3804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5385342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считается одним из мощнейших средств эмоциональной регуляции психической деятельности человека.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Музыкотерапия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одно из перспективных направлений в жизни ДОУ. Она способствует коррекции психофизического здоровья детей в процессе их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56376" y="2712223"/>
            <a:ext cx="1061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чаще 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                                          в неделю по 10 мин.</a:t>
            </a:r>
          </a:p>
        </p:txBody>
      </p:sp>
    </p:spTree>
    <p:extLst>
      <p:ext uri="{BB962C8B-B14F-4D97-AF65-F5344CB8AC3E}">
        <p14:creationId xmlns:p14="http://schemas.microsoft.com/office/powerpoint/2010/main" val="42499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0257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Диагностика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познавательной активности детей старшего дошкольного возраста</a:t>
            </a:r>
            <a:endParaRPr lang="ru-RU" sz="2400" dirty="0">
              <a:solidFill>
                <a:srgbClr val="00B05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04240874"/>
              </p:ext>
            </p:extLst>
          </p:nvPr>
        </p:nvGraphicFramePr>
        <p:xfrm>
          <a:off x="3923928" y="826000"/>
          <a:ext cx="507707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5425862"/>
            <a:ext cx="4055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3.Полученные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позволяют сделать вывод, что у большинства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воспитанников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и средний уровень познавательной активности, что говорит о необходимости ее развития.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43622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1.Для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аналитической обработки результатов исследования и получения количественных показателей были выделены три уровня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познавательной активности у дошкольника: низкий, средний и высокий.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938521"/>
            <a:ext cx="3707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2.Количественные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качественные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результаты: из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 детей</a:t>
            </a:r>
          </a:p>
          <a:p>
            <a:pPr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(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27%)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имеют высокий уровень познавательной активности;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(65%)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средний уровень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познавательной активности;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детей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познавательная активность находится на низком уровне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(8%)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430247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повышения познавательной активности (проф. Н.Н. </a:t>
            </a:r>
            <a:r>
              <a:rPr lang="ru-RU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Поддьяков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Н. Клюева)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Элементарный анализ (установление причинно-следственных связей).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моделирования и конструирования.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вопросов.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повторения.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логических задач.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и опыты.</a:t>
            </a:r>
            <a:endParaRPr lang="ru-RU" sz="140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9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500" y="692696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которых присутствует элемент соревнования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основе соревнования между детьми): кто быстрее назовет, найдет, определит, заметит и  др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Занятия-сюжетно-ролевые игры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входит в сюжетно-ролевую игру как равноправный партнер, подсказывая сюжетную линию игры и решая таким образом задачи обучения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исследования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увлекают и завораживают детей своей непредсказуемостью (летает - не летает, плавает - тонет и т. д.). Предварительно ребята высказывают свои версии, гипотезы, а потом опытным путём проверяют их истинность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- путешествия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лес по сезонам, в космос, по сказке, в прошлое каких либо предметов, в страну Математики, Грамматики и т. д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«экскурсии»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различные музеи дают возможность детям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взаимообучаться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Дети выступают в роли экскурсоводов, заранее подготовив сообщение на какую либо тему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 - «Интеллектуальные викторины»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ответами на вопросы: что? где? когда?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делятся на команды, которые потом соревнуются друг с другом. Организация такого вида занятий не требует больших затрат времени и средств. Из картонного круга и короткого карандаша изготовили волчок со стрелочкой, разноцветные конверты с вопросами – и вся атрибутика для игры «Что? Где? Когда?» готова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игры.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увлекательнейшее приключение, игра. Перемещаясь по станциям, команда выполняет задание и получает подсказки, где искать следующее задание. Педагогом заранее разрабатывается сценарий, маршрут, продумываются задания, награда, используются «неизведанные» уголки образовательного пространства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064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C00000"/>
                </a:solidFill>
                <a:latin typeface="Times New Roman, serif"/>
              </a:rPr>
              <a:t>Для повышения познавательной активности </a:t>
            </a:r>
            <a:r>
              <a:rPr lang="ru-RU" sz="2000" dirty="0" smtClean="0">
                <a:solidFill>
                  <a:srgbClr val="C00000"/>
                </a:solidFill>
                <a:latin typeface="Times New Roman, serif"/>
              </a:rPr>
              <a:t>использую</a:t>
            </a:r>
            <a:r>
              <a:rPr lang="ru-RU" sz="2400" dirty="0" smtClean="0">
                <a:solidFill>
                  <a:srgbClr val="C00000"/>
                </a:solidFill>
                <a:latin typeface="Times New Roman, serif"/>
              </a:rPr>
              <a:t>:</a:t>
            </a:r>
            <a:endParaRPr lang="ru-RU" sz="2400" dirty="0">
              <a:solidFill>
                <a:srgbClr val="C00000"/>
              </a:solidFill>
              <a:latin typeface="Open San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076056" y="6176184"/>
            <a:ext cx="0" cy="4999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6176184"/>
            <a:ext cx="283488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4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52302294"/>
              </p:ext>
            </p:extLst>
          </p:nvPr>
        </p:nvGraphicFramePr>
        <p:xfrm>
          <a:off x="251520" y="1916832"/>
          <a:ext cx="712879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66"/>
            <a:ext cx="7452320" cy="1545526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я выделила три основных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ИКТ - технологий для познавательного развития дошкольников: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996" y="5218453"/>
            <a:ext cx="1584176" cy="14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86" y="1988840"/>
            <a:ext cx="1521421" cy="1361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4147" y="214744"/>
            <a:ext cx="1792227" cy="16187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2345" y="3200695"/>
            <a:ext cx="1538720" cy="21158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58122" y="1683355"/>
            <a:ext cx="1762943" cy="18645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5527" y="3027832"/>
            <a:ext cx="1380528" cy="209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204864"/>
            <a:ext cx="3834946" cy="3573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776864" cy="13208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педагога психолога</a:t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познавательного интереса в МБДОУ д/с №9 через использование информационно - коммуникативные технологии.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878" y="2492896"/>
            <a:ext cx="3888432" cy="3573495"/>
          </a:xfrm>
        </p:spPr>
        <p:txBody>
          <a:bodyPr>
            <a:normAutofit fontScale="85000" lnSpcReduction="20000"/>
          </a:bodyPr>
          <a:lstStyle/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Интерактивных </a:t>
            </a:r>
            <a:r>
              <a:rPr lang="ru-RU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</a:t>
            </a:r>
            <a:r>
              <a:rPr 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- </a:t>
            </a:r>
            <a:endParaRPr lang="ru-RU" sz="2400" b="1" kern="0" dirty="0">
              <a:solidFill>
                <a:sysClr val="windowText" lastClr="000000"/>
              </a:solidFill>
            </a:endParaRPr>
          </a:p>
          <a:p>
            <a:pPr marL="0" indent="0" algn="ctr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способов  который я использую в своей работе для развития познавательного интереса у детей старшего дошкольного возраста.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игр презентаций состоит в наличии особого алгоритма, который с помощью системы гиперссылок, звуков, мелодий позволяет управлять процессом игры, обеспечивая обратную связь с ребенком.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5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2056</TotalTime>
  <Words>1149</Words>
  <Application>Microsoft Office PowerPoint</Application>
  <PresentationFormat>Экран (4:3)</PresentationFormat>
  <Paragraphs>181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Развитие познавательной активности детей старшего дошкольного возраста через использование информационно –коммуникативных технологий в работе педагога психолога.</vt:lpstr>
      <vt:lpstr>Нормативно –правовые документы</vt:lpstr>
      <vt:lpstr>Познавательная активность</vt:lpstr>
      <vt:lpstr>Актуальность</vt:lpstr>
      <vt:lpstr>Развивающая предметно-пространственная среда (ИКТ) кабинета педагога-психолога</vt:lpstr>
      <vt:lpstr>Диагностика познавательной активности детей старшего дошкольного возраста</vt:lpstr>
      <vt:lpstr>Презентация PowerPoint</vt:lpstr>
      <vt:lpstr>В своей работе я выделила три основных области применения ИКТ - технологий для познавательного развития дошкольников: </vt:lpstr>
      <vt:lpstr> Работа педагога психолога по развитию познавательного интереса в МБДОУ д/с №9 через использование информационно - коммуникативные технологии.</vt:lpstr>
      <vt:lpstr>Фрагмент подгруппового занятия с детьми старшего дошкольного возраста (5 лет) группы компенсирующей направленности (ТНР)  «КАК У НАС НА ДОНУ» </vt:lpstr>
      <vt:lpstr>Презентация PowerPoint</vt:lpstr>
      <vt:lpstr>Показатели познавательной активности в результате использования ИКТ в работе педагога-психолога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познавательных интересов и познавательных действий  ребенка через его вовлеченность в различные виды деятельности.</dc:title>
  <dc:creator>Пользователь</dc:creator>
  <dc:description>http://propowerpoint.ru - Áåñïëàòíûå øàáëîíû äëÿ ïðåçåíòàöèé. Ïîëåçíûå ñîâåòû è óðîêè  _x000d__x000d_
PowerPoint .</dc:description>
  <cp:lastModifiedBy>Пользователь</cp:lastModifiedBy>
  <cp:revision>214</cp:revision>
  <dcterms:created xsi:type="dcterms:W3CDTF">2014-12-18T16:34:05Z</dcterms:created>
  <dcterms:modified xsi:type="dcterms:W3CDTF">2020-11-02T09:18:51Z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000800ea0c0000000000010243100207f6000400038000</vt:lpwstr>
  </property>
</Properties>
</file>