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2" r:id="rId3"/>
    <p:sldId id="289" r:id="rId4"/>
    <p:sldId id="271" r:id="rId5"/>
    <p:sldId id="294" r:id="rId6"/>
    <p:sldId id="293" r:id="rId7"/>
    <p:sldId id="285" r:id="rId8"/>
    <p:sldId id="296" r:id="rId9"/>
    <p:sldId id="295" r:id="rId10"/>
    <p:sldId id="270" r:id="rId11"/>
    <p:sldId id="291" r:id="rId12"/>
    <p:sldId id="269" r:id="rId13"/>
    <p:sldId id="273" r:id="rId14"/>
    <p:sldId id="280" r:id="rId15"/>
    <p:sldId id="29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1339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BE1A5E-A06E-4FFB-98BC-A98A44B26E39}" type="doc">
      <dgm:prSet loTypeId="urn:microsoft.com/office/officeart/2005/8/layout/default#2" loCatId="list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75A6CF8A-F1ED-4AD4-9293-9CF32CF65F32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Язык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                                          </a:t>
          </a:r>
          <a:r>
            <a:rPr lang="ru-RU" sz="1400" b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разговоре друг с другом не употребляется оскорбительных выражений и намеков. Уважительное отношение к другим языкам и к тем, кто на них говорит. Склонность помогать представителям других национальностей, которые только начинают учить язык коренной национальности. </a:t>
          </a:r>
          <a:endParaRPr lang="ru-RU" sz="1400" b="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58139A-681B-47A0-B7A3-44AB45D9204E}" type="parTrans" cxnId="{67A796BF-17FA-4A86-97ED-116916E0F12D}">
      <dgm:prSet/>
      <dgm:spPr/>
      <dgm:t>
        <a:bodyPr/>
        <a:lstStyle/>
        <a:p>
          <a:endParaRPr lang="ru-RU"/>
        </a:p>
      </dgm:t>
    </dgm:pt>
    <dgm:pt modelId="{F9156F22-DF56-48A8-9975-3DEB694A3C8C}" type="sibTrans" cxnId="{67A796BF-17FA-4A86-97ED-116916E0F12D}">
      <dgm:prSet/>
      <dgm:spPr/>
      <dgm:t>
        <a:bodyPr/>
        <a:lstStyle/>
        <a:p>
          <a:endParaRPr lang="ru-RU"/>
        </a:p>
      </dgm:t>
    </dgm:pt>
    <dgm:pt modelId="{77EFD4DB-9FB6-440A-86E8-E1D5E391F2D7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Устои взаимоотношений    </a:t>
          </a:r>
          <a:r>
            <a: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Отношение ко всем представителям других национальностей одинаковое. Разрешается и поощряется участие всех национальностей во всех занятиях и действиях. Все настроены на создание хорошего психологического климата. </a:t>
          </a:r>
          <a:endParaRPr lang="ru-RU" sz="14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3CDF53-96B7-47A8-8AB6-527331CC4E98}" type="parTrans" cxnId="{DEADAE0B-FF6B-4023-87BC-8FE066C0DD52}">
      <dgm:prSet/>
      <dgm:spPr/>
      <dgm:t>
        <a:bodyPr/>
        <a:lstStyle/>
        <a:p>
          <a:endParaRPr lang="ru-RU"/>
        </a:p>
      </dgm:t>
    </dgm:pt>
    <dgm:pt modelId="{BF9106B5-F1B3-4E0B-9EFA-C27B6C04DBD1}" type="sibTrans" cxnId="{DEADAE0B-FF6B-4023-87BC-8FE066C0DD52}">
      <dgm:prSet/>
      <dgm:spPr/>
      <dgm:t>
        <a:bodyPr/>
        <a:lstStyle/>
        <a:p>
          <a:endParaRPr lang="ru-RU"/>
        </a:p>
      </dgm:t>
    </dgm:pt>
    <dgm:pt modelId="{D56391D6-448D-4E64-9D56-E50E364FEC11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Социальные отношения     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Представители разных национальностей обращаются друг к другу и ведут себя уважительно и доброжелательно, все относятся друг к другу с взаимным уважением. 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5B234B-9AE5-4954-84B5-3D88553577E0}" type="parTrans" cxnId="{C9473826-EF8C-4DFD-BC4E-87D1EE3EB27E}">
      <dgm:prSet/>
      <dgm:spPr/>
      <dgm:t>
        <a:bodyPr/>
        <a:lstStyle/>
        <a:p>
          <a:endParaRPr lang="ru-RU"/>
        </a:p>
      </dgm:t>
    </dgm:pt>
    <dgm:pt modelId="{3A6977AE-D1F5-4AA8-BA76-BCC9711F4E96}" type="sibTrans" cxnId="{C9473826-EF8C-4DFD-BC4E-87D1EE3EB27E}">
      <dgm:prSet/>
      <dgm:spPr/>
      <dgm:t>
        <a:bodyPr/>
        <a:lstStyle/>
        <a:p>
          <a:endParaRPr lang="ru-RU"/>
        </a:p>
      </dgm:t>
    </dgm:pt>
    <dgm:pt modelId="{AA6D5A03-1D1A-46A9-A066-8C1F78FC889C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Принятие решений                                        </a:t>
          </a:r>
          <a:r>
            <a: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 всеми советуется, каждый может выразить свое мнение по поводу совместных действий и решений, которые принимаются. По мере взросления дети получают возможность обсуждать и решать большее число их этнических проблем. </a:t>
          </a:r>
          <a:endParaRPr lang="ru-RU" sz="14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910F96-DD4B-46A2-A890-D982946B4CE1}" type="parTrans" cxnId="{D9E85C74-1174-4C4E-A845-DD0B6BDD1516}">
      <dgm:prSet/>
      <dgm:spPr/>
      <dgm:t>
        <a:bodyPr/>
        <a:lstStyle/>
        <a:p>
          <a:endParaRPr lang="ru-RU"/>
        </a:p>
      </dgm:t>
    </dgm:pt>
    <dgm:pt modelId="{ADFE0FDE-0A35-4465-97A6-EF5306DFFA06}" type="sibTrans" cxnId="{D9E85C74-1174-4C4E-A845-DD0B6BDD1516}">
      <dgm:prSet/>
      <dgm:spPr/>
      <dgm:t>
        <a:bodyPr/>
        <a:lstStyle/>
        <a:p>
          <a:endParaRPr lang="ru-RU"/>
        </a:p>
      </dgm:t>
    </dgm:pt>
    <dgm:pt modelId="{A76FC0F1-9EE7-4141-89AA-12057BFFDAAC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Отношение между большинством и меньшинством                                   </a:t>
          </a:r>
          <a:r>
            <a: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 относятся с деликатностью и уважением. У представителей большинства есть возможность узнать об особенностях меньшинства от представителей меньшинств, которые как бы становятся их учителями.  </a:t>
          </a:r>
          <a:endParaRPr lang="ru-RU" sz="14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4A197D-2409-430A-901E-1AE07FE136A9}" type="parTrans" cxnId="{E45A61D1-42EA-4DF1-947F-441F849D3169}">
      <dgm:prSet/>
      <dgm:spPr/>
      <dgm:t>
        <a:bodyPr/>
        <a:lstStyle/>
        <a:p>
          <a:endParaRPr lang="ru-RU"/>
        </a:p>
      </dgm:t>
    </dgm:pt>
    <dgm:pt modelId="{7B94BFEB-1902-4F2B-82FA-5B1BB756CDA3}" type="sibTrans" cxnId="{E45A61D1-42EA-4DF1-947F-441F849D3169}">
      <dgm:prSet/>
      <dgm:spPr/>
      <dgm:t>
        <a:bodyPr/>
        <a:lstStyle/>
        <a:p>
          <a:endParaRPr lang="ru-RU"/>
        </a:p>
      </dgm:t>
    </dgm:pt>
    <dgm:pt modelId="{29B9601C-3EB5-41C1-8B97-46CA7C5A6C88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Особые события                                 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 проведении особых мероприятий во всех делах и представлениях принимают равное участие представители обоих полов и всех культурных, религиозных, этнических и языковых групп. 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3368A2-6FD0-438A-A6CD-6E4370CFFDCD}" type="parTrans" cxnId="{4764CDFF-6835-4C94-BDA3-10644AC77ACE}">
      <dgm:prSet/>
      <dgm:spPr/>
      <dgm:t>
        <a:bodyPr/>
        <a:lstStyle/>
        <a:p>
          <a:endParaRPr lang="ru-RU"/>
        </a:p>
      </dgm:t>
    </dgm:pt>
    <dgm:pt modelId="{8C62DCE5-1CD7-4381-A447-3D41137A0591}" type="sibTrans" cxnId="{4764CDFF-6835-4C94-BDA3-10644AC77ACE}">
      <dgm:prSet/>
      <dgm:spPr/>
      <dgm:t>
        <a:bodyPr/>
        <a:lstStyle/>
        <a:p>
          <a:endParaRPr lang="ru-RU"/>
        </a:p>
      </dgm:t>
    </dgm:pt>
    <dgm:pt modelId="{F3293DE5-DEEA-405F-8880-EC7BB3CEA23B}" type="pres">
      <dgm:prSet presAssocID="{8ABE1A5E-A06E-4FFB-98BC-A98A44B26E3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ED1D92-F590-4BAC-BE3E-6985D717D793}" type="pres">
      <dgm:prSet presAssocID="{75A6CF8A-F1ED-4AD4-9293-9CF32CF65F32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F8F442-4A65-47EC-B9E7-88A8DC849B9E}" type="pres">
      <dgm:prSet presAssocID="{F9156F22-DF56-48A8-9975-3DEB694A3C8C}" presName="sibTrans" presStyleCnt="0"/>
      <dgm:spPr/>
      <dgm:t>
        <a:bodyPr/>
        <a:lstStyle/>
        <a:p>
          <a:endParaRPr lang="ru-RU"/>
        </a:p>
      </dgm:t>
    </dgm:pt>
    <dgm:pt modelId="{FDB70D11-968A-456D-ADDA-B499D20D563C}" type="pres">
      <dgm:prSet presAssocID="{77EFD4DB-9FB6-440A-86E8-E1D5E391F2D7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49B4F5-0B7B-4AA2-8EE3-CB811CA82165}" type="pres">
      <dgm:prSet presAssocID="{BF9106B5-F1B3-4E0B-9EFA-C27B6C04DBD1}" presName="sibTrans" presStyleCnt="0"/>
      <dgm:spPr/>
      <dgm:t>
        <a:bodyPr/>
        <a:lstStyle/>
        <a:p>
          <a:endParaRPr lang="ru-RU"/>
        </a:p>
      </dgm:t>
    </dgm:pt>
    <dgm:pt modelId="{46DBF9C9-4A42-450E-8E89-0979462E6AD3}" type="pres">
      <dgm:prSet presAssocID="{D56391D6-448D-4E64-9D56-E50E364FEC11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07FBB9-DB61-409C-B100-B5C52A1CF2D5}" type="pres">
      <dgm:prSet presAssocID="{3A6977AE-D1F5-4AA8-BA76-BCC9711F4E96}" presName="sibTrans" presStyleCnt="0"/>
      <dgm:spPr/>
      <dgm:t>
        <a:bodyPr/>
        <a:lstStyle/>
        <a:p>
          <a:endParaRPr lang="ru-RU"/>
        </a:p>
      </dgm:t>
    </dgm:pt>
    <dgm:pt modelId="{A93E7D76-D60C-4AEC-9F0B-8C5CEE4D801F}" type="pres">
      <dgm:prSet presAssocID="{AA6D5A03-1D1A-46A9-A066-8C1F78FC889C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FAE9EB-E508-4487-B9ED-222E957AAC3A}" type="pres">
      <dgm:prSet presAssocID="{ADFE0FDE-0A35-4465-97A6-EF5306DFFA06}" presName="sibTrans" presStyleCnt="0"/>
      <dgm:spPr/>
      <dgm:t>
        <a:bodyPr/>
        <a:lstStyle/>
        <a:p>
          <a:endParaRPr lang="ru-RU"/>
        </a:p>
      </dgm:t>
    </dgm:pt>
    <dgm:pt modelId="{42737FF4-A284-4F80-93AB-2CE9BBC99604}" type="pres">
      <dgm:prSet presAssocID="{A76FC0F1-9EE7-4141-89AA-12057BFFDAAC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9058CD-AEB7-4207-A499-51347101BC2C}" type="pres">
      <dgm:prSet presAssocID="{7B94BFEB-1902-4F2B-82FA-5B1BB756CDA3}" presName="sibTrans" presStyleCnt="0"/>
      <dgm:spPr/>
      <dgm:t>
        <a:bodyPr/>
        <a:lstStyle/>
        <a:p>
          <a:endParaRPr lang="ru-RU"/>
        </a:p>
      </dgm:t>
    </dgm:pt>
    <dgm:pt modelId="{7F658D19-E1BB-4769-A386-E4F193BBBC1C}" type="pres">
      <dgm:prSet presAssocID="{29B9601C-3EB5-41C1-8B97-46CA7C5A6C88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473826-EF8C-4DFD-BC4E-87D1EE3EB27E}" srcId="{8ABE1A5E-A06E-4FFB-98BC-A98A44B26E39}" destId="{D56391D6-448D-4E64-9D56-E50E364FEC11}" srcOrd="2" destOrd="0" parTransId="{525B234B-9AE5-4954-84B5-3D88553577E0}" sibTransId="{3A6977AE-D1F5-4AA8-BA76-BCC9711F4E96}"/>
    <dgm:cxn modelId="{FB346645-D1C1-4F94-B317-0DA8751DEC37}" type="presOf" srcId="{75A6CF8A-F1ED-4AD4-9293-9CF32CF65F32}" destId="{04ED1D92-F590-4BAC-BE3E-6985D717D793}" srcOrd="0" destOrd="0" presId="urn:microsoft.com/office/officeart/2005/8/layout/default#2"/>
    <dgm:cxn modelId="{450834CB-BC72-4B63-8555-0FE8472FD1F9}" type="presOf" srcId="{29B9601C-3EB5-41C1-8B97-46CA7C5A6C88}" destId="{7F658D19-E1BB-4769-A386-E4F193BBBC1C}" srcOrd="0" destOrd="0" presId="urn:microsoft.com/office/officeart/2005/8/layout/default#2"/>
    <dgm:cxn modelId="{D90DB034-BA3A-40C7-A4FC-4A5A6D02D6ED}" type="presOf" srcId="{8ABE1A5E-A06E-4FFB-98BC-A98A44B26E39}" destId="{F3293DE5-DEEA-405F-8880-EC7BB3CEA23B}" srcOrd="0" destOrd="0" presId="urn:microsoft.com/office/officeart/2005/8/layout/default#2"/>
    <dgm:cxn modelId="{55DBD8B2-BAFF-4623-AB9A-30E0EBB6FFB8}" type="presOf" srcId="{AA6D5A03-1D1A-46A9-A066-8C1F78FC889C}" destId="{A93E7D76-D60C-4AEC-9F0B-8C5CEE4D801F}" srcOrd="0" destOrd="0" presId="urn:microsoft.com/office/officeart/2005/8/layout/default#2"/>
    <dgm:cxn modelId="{4764CDFF-6835-4C94-BDA3-10644AC77ACE}" srcId="{8ABE1A5E-A06E-4FFB-98BC-A98A44B26E39}" destId="{29B9601C-3EB5-41C1-8B97-46CA7C5A6C88}" srcOrd="5" destOrd="0" parTransId="{2C3368A2-6FD0-438A-A6CD-6E4370CFFDCD}" sibTransId="{8C62DCE5-1CD7-4381-A447-3D41137A0591}"/>
    <dgm:cxn modelId="{D9E85C74-1174-4C4E-A845-DD0B6BDD1516}" srcId="{8ABE1A5E-A06E-4FFB-98BC-A98A44B26E39}" destId="{AA6D5A03-1D1A-46A9-A066-8C1F78FC889C}" srcOrd="3" destOrd="0" parTransId="{DA910F96-DD4B-46A2-A890-D982946B4CE1}" sibTransId="{ADFE0FDE-0A35-4465-97A6-EF5306DFFA06}"/>
    <dgm:cxn modelId="{D4A5C096-C040-4596-B31D-A331A0C18BB9}" type="presOf" srcId="{A76FC0F1-9EE7-4141-89AA-12057BFFDAAC}" destId="{42737FF4-A284-4F80-93AB-2CE9BBC99604}" srcOrd="0" destOrd="0" presId="urn:microsoft.com/office/officeart/2005/8/layout/default#2"/>
    <dgm:cxn modelId="{DEADAE0B-FF6B-4023-87BC-8FE066C0DD52}" srcId="{8ABE1A5E-A06E-4FFB-98BC-A98A44B26E39}" destId="{77EFD4DB-9FB6-440A-86E8-E1D5E391F2D7}" srcOrd="1" destOrd="0" parTransId="{4A3CDF53-96B7-47A8-8AB6-527331CC4E98}" sibTransId="{BF9106B5-F1B3-4E0B-9EFA-C27B6C04DBD1}"/>
    <dgm:cxn modelId="{42F8F21A-25E5-478E-9EB4-DDAEBEA0C909}" type="presOf" srcId="{77EFD4DB-9FB6-440A-86E8-E1D5E391F2D7}" destId="{FDB70D11-968A-456D-ADDA-B499D20D563C}" srcOrd="0" destOrd="0" presId="urn:microsoft.com/office/officeart/2005/8/layout/default#2"/>
    <dgm:cxn modelId="{67A796BF-17FA-4A86-97ED-116916E0F12D}" srcId="{8ABE1A5E-A06E-4FFB-98BC-A98A44B26E39}" destId="{75A6CF8A-F1ED-4AD4-9293-9CF32CF65F32}" srcOrd="0" destOrd="0" parTransId="{8958139A-681B-47A0-B7A3-44AB45D9204E}" sibTransId="{F9156F22-DF56-48A8-9975-3DEB694A3C8C}"/>
    <dgm:cxn modelId="{E45A61D1-42EA-4DF1-947F-441F849D3169}" srcId="{8ABE1A5E-A06E-4FFB-98BC-A98A44B26E39}" destId="{A76FC0F1-9EE7-4141-89AA-12057BFFDAAC}" srcOrd="4" destOrd="0" parTransId="{964A197D-2409-430A-901E-1AE07FE136A9}" sibTransId="{7B94BFEB-1902-4F2B-82FA-5B1BB756CDA3}"/>
    <dgm:cxn modelId="{12495E9C-68D9-4B71-9072-BAD8186BF6BF}" type="presOf" srcId="{D56391D6-448D-4E64-9D56-E50E364FEC11}" destId="{46DBF9C9-4A42-450E-8E89-0979462E6AD3}" srcOrd="0" destOrd="0" presId="urn:microsoft.com/office/officeart/2005/8/layout/default#2"/>
    <dgm:cxn modelId="{5601A31C-DEE4-4C7B-8797-454DD898211F}" type="presParOf" srcId="{F3293DE5-DEEA-405F-8880-EC7BB3CEA23B}" destId="{04ED1D92-F590-4BAC-BE3E-6985D717D793}" srcOrd="0" destOrd="0" presId="urn:microsoft.com/office/officeart/2005/8/layout/default#2"/>
    <dgm:cxn modelId="{A70516B9-D47F-4EB9-86CE-E0F8C39A88F3}" type="presParOf" srcId="{F3293DE5-DEEA-405F-8880-EC7BB3CEA23B}" destId="{40F8F442-4A65-47EC-B9E7-88A8DC849B9E}" srcOrd="1" destOrd="0" presId="urn:microsoft.com/office/officeart/2005/8/layout/default#2"/>
    <dgm:cxn modelId="{E042ED67-14B8-4A81-95D2-F327D4F1E866}" type="presParOf" srcId="{F3293DE5-DEEA-405F-8880-EC7BB3CEA23B}" destId="{FDB70D11-968A-456D-ADDA-B499D20D563C}" srcOrd="2" destOrd="0" presId="urn:microsoft.com/office/officeart/2005/8/layout/default#2"/>
    <dgm:cxn modelId="{032C0916-2238-4147-808F-211F85934C53}" type="presParOf" srcId="{F3293DE5-DEEA-405F-8880-EC7BB3CEA23B}" destId="{8249B4F5-0B7B-4AA2-8EE3-CB811CA82165}" srcOrd="3" destOrd="0" presId="urn:microsoft.com/office/officeart/2005/8/layout/default#2"/>
    <dgm:cxn modelId="{3F27CFDA-61BC-4D99-9F88-57AEAB05CD9E}" type="presParOf" srcId="{F3293DE5-DEEA-405F-8880-EC7BB3CEA23B}" destId="{46DBF9C9-4A42-450E-8E89-0979462E6AD3}" srcOrd="4" destOrd="0" presId="urn:microsoft.com/office/officeart/2005/8/layout/default#2"/>
    <dgm:cxn modelId="{E76D6FEA-9954-45D1-86E6-4424E3EA3FEF}" type="presParOf" srcId="{F3293DE5-DEEA-405F-8880-EC7BB3CEA23B}" destId="{E407FBB9-DB61-409C-B100-B5C52A1CF2D5}" srcOrd="5" destOrd="0" presId="urn:microsoft.com/office/officeart/2005/8/layout/default#2"/>
    <dgm:cxn modelId="{DC6D93AD-8142-4959-ACF3-B34B1D6E1CCF}" type="presParOf" srcId="{F3293DE5-DEEA-405F-8880-EC7BB3CEA23B}" destId="{A93E7D76-D60C-4AEC-9F0B-8C5CEE4D801F}" srcOrd="6" destOrd="0" presId="urn:microsoft.com/office/officeart/2005/8/layout/default#2"/>
    <dgm:cxn modelId="{23B97A84-4D73-405A-A218-8F62D8B8ECA0}" type="presParOf" srcId="{F3293DE5-DEEA-405F-8880-EC7BB3CEA23B}" destId="{36FAE9EB-E508-4487-B9ED-222E957AAC3A}" srcOrd="7" destOrd="0" presId="urn:microsoft.com/office/officeart/2005/8/layout/default#2"/>
    <dgm:cxn modelId="{C954A381-8428-4F2B-84E8-D54381300986}" type="presParOf" srcId="{F3293DE5-DEEA-405F-8880-EC7BB3CEA23B}" destId="{42737FF4-A284-4F80-93AB-2CE9BBC99604}" srcOrd="8" destOrd="0" presId="urn:microsoft.com/office/officeart/2005/8/layout/default#2"/>
    <dgm:cxn modelId="{114CA56C-643F-4EF5-B8A6-91CF331DE5D5}" type="presParOf" srcId="{F3293DE5-DEEA-405F-8880-EC7BB3CEA23B}" destId="{F19058CD-AEB7-4207-A499-51347101BC2C}" srcOrd="9" destOrd="0" presId="urn:microsoft.com/office/officeart/2005/8/layout/default#2"/>
    <dgm:cxn modelId="{CC1F0929-36D6-4C7A-896C-EB6F5E2A8903}" type="presParOf" srcId="{F3293DE5-DEEA-405F-8880-EC7BB3CEA23B}" destId="{7F658D19-E1BB-4769-A386-E4F193BBBC1C}" srcOrd="10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ED1D92-F590-4BAC-BE3E-6985D717D793}">
      <dsp:nvSpPr>
        <dsp:cNvPr id="0" name=""/>
        <dsp:cNvSpPr/>
      </dsp:nvSpPr>
      <dsp:spPr>
        <a:xfrm>
          <a:off x="1536243" y="2355"/>
          <a:ext cx="3165996" cy="189959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Язык</a:t>
          </a: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                                          </a:t>
          </a:r>
          <a:r>
            <a:rPr lang="ru-RU" sz="1400" b="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разговоре друг с другом не употребляется оскорбительных выражений и намеков. Уважительное отношение к другим языкам и к тем, кто на них говорит. Склонность помогать представителям других национальностей, которые только начинают учить язык коренной национальности. </a:t>
          </a:r>
          <a:endParaRPr lang="ru-RU" sz="1400" b="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36243" y="2355"/>
        <a:ext cx="3165996" cy="1899597"/>
      </dsp:txXfrm>
    </dsp:sp>
    <dsp:sp modelId="{FDB70D11-968A-456D-ADDA-B499D20D563C}">
      <dsp:nvSpPr>
        <dsp:cNvPr id="0" name=""/>
        <dsp:cNvSpPr/>
      </dsp:nvSpPr>
      <dsp:spPr>
        <a:xfrm>
          <a:off x="5018839" y="2355"/>
          <a:ext cx="3165996" cy="189959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Устои взаимоотношений    </a:t>
          </a:r>
          <a:r>
            <a:rPr lang="ru-RU" sz="14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Отношение ко всем представителям других национальностей одинаковое. Разрешается и поощряется участие всех национальностей во всех занятиях и действиях. Все настроены на создание хорошего психологического климата. </a:t>
          </a:r>
          <a:endParaRPr lang="ru-RU" sz="14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18839" y="2355"/>
        <a:ext cx="3165996" cy="1899597"/>
      </dsp:txXfrm>
    </dsp:sp>
    <dsp:sp modelId="{46DBF9C9-4A42-450E-8E89-0979462E6AD3}">
      <dsp:nvSpPr>
        <dsp:cNvPr id="0" name=""/>
        <dsp:cNvSpPr/>
      </dsp:nvSpPr>
      <dsp:spPr>
        <a:xfrm>
          <a:off x="1536243" y="2218553"/>
          <a:ext cx="3165996" cy="189959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Социальные отношения     </a:t>
          </a: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Представители разных национальностей обращаются друг к другу и ведут себя уважительно и доброжелательно, все относятся друг к другу с взаимным уважением. 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36243" y="2218553"/>
        <a:ext cx="3165996" cy="1899597"/>
      </dsp:txXfrm>
    </dsp:sp>
    <dsp:sp modelId="{A93E7D76-D60C-4AEC-9F0B-8C5CEE4D801F}">
      <dsp:nvSpPr>
        <dsp:cNvPr id="0" name=""/>
        <dsp:cNvSpPr/>
      </dsp:nvSpPr>
      <dsp:spPr>
        <a:xfrm>
          <a:off x="5018839" y="2218553"/>
          <a:ext cx="3165996" cy="189959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Принятие решений                                        </a:t>
          </a:r>
          <a:r>
            <a:rPr lang="ru-RU" sz="14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 всеми советуется, каждый может выразить свое мнение по поводу совместных действий и решений, которые принимаются. По мере взросления дети получают возможность обсуждать и решать большее число их этнических проблем. </a:t>
          </a:r>
          <a:endParaRPr lang="ru-RU" sz="14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18839" y="2218553"/>
        <a:ext cx="3165996" cy="1899597"/>
      </dsp:txXfrm>
    </dsp:sp>
    <dsp:sp modelId="{42737FF4-A284-4F80-93AB-2CE9BBC99604}">
      <dsp:nvSpPr>
        <dsp:cNvPr id="0" name=""/>
        <dsp:cNvSpPr/>
      </dsp:nvSpPr>
      <dsp:spPr>
        <a:xfrm>
          <a:off x="1536243" y="4434750"/>
          <a:ext cx="3165996" cy="189959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6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Отношение между большинством и меньшинством                                   </a:t>
          </a:r>
          <a:r>
            <a:rPr lang="ru-RU" sz="14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 относятся с деликатностью и уважением. У представителей большинства есть возможность узнать об особенностях меньшинства от представителей меньшинств, которые как бы становятся их учителями.  </a:t>
          </a:r>
          <a:endParaRPr lang="ru-RU" sz="14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36243" y="4434750"/>
        <a:ext cx="3165996" cy="1899597"/>
      </dsp:txXfrm>
    </dsp:sp>
    <dsp:sp modelId="{7F658D19-E1BB-4769-A386-E4F193BBBC1C}">
      <dsp:nvSpPr>
        <dsp:cNvPr id="0" name=""/>
        <dsp:cNvSpPr/>
      </dsp:nvSpPr>
      <dsp:spPr>
        <a:xfrm>
          <a:off x="5018839" y="4434750"/>
          <a:ext cx="3165996" cy="189959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Особые события                                 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 проведении особых мероприятий во всех делах и представлениях принимают равное участие представители обоих полов и всех культурных, религиозных, этнических и языковых групп. 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18839" y="4434750"/>
        <a:ext cx="3165996" cy="18995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522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366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87287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2516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19140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7448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782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045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396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833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584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594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390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524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406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458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463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erusds.ru/slovar-tolerantnosti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&#1044;&#1077;&#1082;&#1083;&#1072;&#1088;&#1072;&#1094;&#1080;&#1103;%20&#1054;&#1054;&#1053;%20&#1086;%20&#1083;&#1080;&#1082;&#1074;&#1080;&#1076;&#1072;&#1094;&#1080;&#1080;%20&#1074;&#1089;&#1077;&#1093;%20&#1092;&#1086;&#1088;&#1084;%20&#1088;&#1072;&#1089;&#1086;&#1074;&#1086;&#1081;%20&#1076;&#1080;&#1089;&#1082;&#1088;&#1080;&#1084;&#1080;&#1085;&#1072;&#1094;&#1080;&#1080;.doc" TargetMode="External"/><Relationship Id="rId7" Type="http://schemas.openxmlformats.org/officeDocument/2006/relationships/image" Target="../media/image3.jpeg"/><Relationship Id="rId2" Type="http://schemas.openxmlformats.org/officeDocument/2006/relationships/hyperlink" Target="&#1042;&#1089;&#1077;&#1086;&#1073;&#1097;&#1072;&#1103;%20&#1076;&#1077;&#1082;&#1083;&#1072;&#1088;&#1072;&#1094;&#1080;&#1103;%20&#1087;&#1088;&#1072;&#1074;%20&#1095;&#1077;&#1083;&#1086;&#1074;&#1077;&#1082;&#1072;.doc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&#1044;&#1077;&#1082;&#1083;&#1072;&#1088;&#1072;&#1094;&#1080;&#1103;%20&#1087;&#1088;&#1080;&#1085;&#1094;&#1080;&#1087;&#1086;&#1074;%20&#1090;&#1086;&#1083;&#1077;&#1088;&#1072;&#1085;&#1090;&#1085;&#1086;&#1089;&#1090;&#1080;.doc" TargetMode="External"/><Relationship Id="rId4" Type="http://schemas.openxmlformats.org/officeDocument/2006/relationships/hyperlink" Target="&#1044;&#1077;&#1082;&#1083;&#1072;&#1088;&#1072;&#1094;&#1080;&#1103;%20&#1086;%20&#1087;&#1088;&#1072;&#1074;&#1072;&#1093;%20&#1083;&#1080;&#1094;,%20&#1087;&#1088;&#1080;&#1085;&#1072;&#1076;&#1083;&#1077;&#1078;&#1072;&#1097;&#1080;&#1093;%20&#1082;%20&#1085;&#1072;&#1094;&#1080;&#1086;&#1085;&#1072;&#1083;&#1100;&#1085;&#1099;&#1084;%20&#1080;&#1083;&#1080;%20&#1101;&#1090;&#1085;&#1080;&#1095;&#1077;&#1089;&#1082;&#1080;&#1084;.doc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&#1059;&#1075;&#1086;&#1083;&#1086;&#1074;&#1085;&#1099;&#1081;%20&#1082;&#1086;&#1076;&#1077;&#1082;&#1089;%20&#1056;&#1060;.doc" TargetMode="External"/><Relationship Id="rId7" Type="http://schemas.openxmlformats.org/officeDocument/2006/relationships/image" Target="../media/image2.png"/><Relationship Id="rId2" Type="http://schemas.openxmlformats.org/officeDocument/2006/relationships/hyperlink" Target="&#1050;&#1086;&#1085;&#1089;&#1090;&#1080;&#1090;&#1091;&#1094;&#1080;&#1103;%20&#1056;&#1060;.do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ase.garant.ru/70291362/4c3e49295da6f4511a0f5d18289c6432/" TargetMode="External"/><Relationship Id="rId5" Type="http://schemas.openxmlformats.org/officeDocument/2006/relationships/hyperlink" Target="&#1060;&#1047;%20&#1056;&#1060;%20&#1054;%20&#1087;&#1088;&#1086;&#1090;&#1080;&#1074;&#1086;&#1076;&#1077;&#1081;&#1089;&#1090;&#1074;&#1080;&#1080;%20&#1101;&#1082;&#1089;&#1090;&#1088;&#1077;&#1084;&#1080;&#1089;%20&#1076;&#1077;&#1103;&#1090;.doc" TargetMode="External"/><Relationship Id="rId4" Type="http://schemas.openxmlformats.org/officeDocument/2006/relationships/hyperlink" Target="&#1060;&#1047;%20&#1056;&#1060;%20&#1054;%20&#1085;&#1072;&#1094;&#1080;&#1086;&#1085;&#1072;&#1083;&#1100;&#1085;&#1086;&#1081;%20%20&#1082;&#1091;&#1083;&#1100;&#1090;&#1091;&#1088;&#1085;&#1086;&#1081;%20%20&#1072;&#1074;&#1090;&#1086;&#1085;&#1086;&#1084;&#1080;&#1080;.doc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D%D0%B0%D1%86%D0%B8%D0%BE%D0%BD%D0%B0%D0%BB%D1%8C%D0%BD%D0%B0%D1%8F_%D0%B1%D0%B5%D0%B7%D0%BE%D0%BF%D0%B0%D1%81%D0%BD%D0%BE%D1%81%D1%82%D1%8C_%D0%A0%D0%BE%D1%81%D1%81%D0%B8%D0%B8" TargetMode="External"/><Relationship Id="rId3" Type="http://schemas.openxmlformats.org/officeDocument/2006/relationships/hyperlink" Target="https://ru.wikipedia.org/wiki/%D0%9A%D0%BE%D0%BD%D1%81%D1%82%D0%B8%D1%82%D1%83%D1%86%D0%B8%D1%8F_%D0%A0%D0%BE%D1%81%D1%81%D0%B8%D0%B9%D1%81%D0%BA%D0%BE%D0%B9_%D0%A4%D0%B5%D0%B4%D0%B5%D1%80%D0%B0%D1%86%D0%B8%D0%B8" TargetMode="External"/><Relationship Id="rId7" Type="http://schemas.openxmlformats.org/officeDocument/2006/relationships/hyperlink" Target="https://ru.wikipedia.org/wiki/%D0%93%D0%BE%D1%81%D1%83%D0%B4%D0%B0%D1%80%D1%81%D1%82%D0%B2%D0%B5%D0%BD%D0%BD%D0%B0%D1%8F_%D0%BF%D0%BE%D0%BB%D0%B8%D1%82%D0%B8%D0%BA%D0%B0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3%D0%BE%D1%81%D1%83%D0%B4%D0%B0%D1%80%D1%81%D1%82%D0%B2%D0%BE" TargetMode="External"/><Relationship Id="rId5" Type="http://schemas.openxmlformats.org/officeDocument/2006/relationships/hyperlink" Target="https://ru.wikipedia.org/wiki/%D0%9B%D0%B8%D1%87%D0%BD%D0%BE%D1%81%D1%82%D1%8C" TargetMode="External"/><Relationship Id="rId4" Type="http://schemas.openxmlformats.org/officeDocument/2006/relationships/hyperlink" Target="https://ru.wikipedia.org/wiki/%D0%9F%D1%80%D0%B5%D0%B7%D0%B8%D0%B4%D0%B5%D0%BD%D1%82_%D0%A0%D0%BE%D1%81%D1%81%D0%B8%D0%B9%D1%81%D0%BA%D0%BE%D0%B9_%D0%A4%D0%B5%D0%B4%D0%B5%D1%80%D0%B0%D1%86%D0%B8%D0%B8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&#1050;&#1086;&#1085;&#1094;&#1077;&#1087;&#1094;&#1080;&#1103;%20&#1056;&#1086;&#1089;&#1090;&#1086;&#1074;&#1089;&#1082;&#1086;&#1081;%20&#1086;&#1073;&#1083;&#1072;&#1089;&#1090;&#1080;.doc" TargetMode="External"/><Relationship Id="rId7" Type="http://schemas.openxmlformats.org/officeDocument/2006/relationships/hyperlink" Target="http://base.garant.ru/43759080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pecial.donland.ru/documents/O-Plane-meropriyatijj-na-2017-%E2%80%93-2018-gody-po-realizacii-v-Rostovskojj-oblasti-Strategii-gosudarstvennojj-nacionalnojj-politiki-Rossijjskojj-?pageid=128483&amp;mid=134977&amp;itemId=25072" TargetMode="External"/><Relationship Id="rId5" Type="http://schemas.openxmlformats.org/officeDocument/2006/relationships/hyperlink" Target="http://www.donland.ru/Donland/Pages/View.aspx?pageid=75189&amp;mid=128186&amp;itemId=161" TargetMode="External"/><Relationship Id="rId4" Type="http://schemas.openxmlformats.org/officeDocument/2006/relationships/hyperlink" Target="http://minarhigrad.donland.ru/Default.aspx?pageid=110008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-12394"/>
            <a:ext cx="784887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4008" lvl="0" algn="ctr" fontAlgn="auto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семинар</a:t>
            </a:r>
          </a:p>
          <a:p>
            <a:pPr marR="64008" lvl="0" algn="ctr" fontAlgn="auto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образования Администрации города Новочеркасска</a:t>
            </a:r>
          </a:p>
          <a:p>
            <a:pPr marR="64008" lvl="0" algn="ctr" fontAlgn="auto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детский сад №9</a:t>
            </a:r>
          </a:p>
          <a:p>
            <a:pPr marR="64008" lvl="0" algn="ctr" fontAlgn="auto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методический ресурсный центр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20072" y="4365104"/>
            <a:ext cx="327585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Подготовила: </a:t>
            </a:r>
          </a:p>
          <a:p>
            <a:pPr algn="r">
              <a:lnSpc>
                <a:spcPct val="90000"/>
              </a:lnSpc>
              <a:defRPr/>
            </a:pP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Чаусова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О.Н., заведующий МБДОУ детским садом №9				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51720" y="627028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R="64008" lvl="0" algn="ctr" fontAlgn="auto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defRPr/>
            </a:pP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г. Новочеркасск, 2019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1257434"/>
            <a:ext cx="7200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«Информационный обзор нормативно-правовых документов по вопросу воспитания 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культуры толерантности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b="1" dirty="0" smtClean="0"/>
          </a:p>
        </p:txBody>
      </p:sp>
      <p:pic>
        <p:nvPicPr>
          <p:cNvPr id="1026" name="Picture 2" descr="http://900igr.net/data/strany/Materiki-2.files/0012-036-Zemljan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57266"/>
            <a:ext cx="4859759" cy="236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0"/>
            <a:ext cx="7056784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ыделяют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 сфер толерантности:</a:t>
            </a:r>
          </a:p>
          <a:p>
            <a:pPr algn="ctr"/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политическая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важная особенность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либерально демократических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политических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систем, обеспечивающих реализацию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гражданских прав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каковым относятся свобода самовыражения и свобода объединений</a:t>
            </a:r>
            <a:r>
              <a:rPr lang="ru-RU" sz="1600" dirty="0" smtClean="0">
                <a:solidFill>
                  <a:srgbClr val="333333"/>
                </a:solidFill>
                <a:latin typeface="Arial" panose="020B0604020202020204" pitchFamily="34" charset="0"/>
              </a:rPr>
              <a:t>.</a:t>
            </a:r>
          </a:p>
          <a:p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расовая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отсутствие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предубеждений к представителям другой расы. В своем крайнем проявлении расовая </a:t>
            </a:r>
            <a:r>
              <a:rPr lang="ru-RU" sz="1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интолерантность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представляет собой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расизм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дискриминацию людей по расовому принципу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религиозная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отношение к догматам различных конфессий, религиозности, особенностям литургии и т.д. со стороны верующих и неверующих, представителей различных конфессиональных групп.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межклассовая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терпимое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отношение к представителям разных имущественных слоев – богатых к бедным, бедных к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богатым.</a:t>
            </a:r>
          </a:p>
          <a:p>
            <a:pPr algn="just"/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сексуально-ориентационная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непредвзятость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отношению к лицам с нетрадиционной сексуальной ориентацией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маргинальная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отношение к бомжам, нищим,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наркоманам, алкоголикам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заключенным и т.д. </a:t>
            </a:r>
          </a:p>
        </p:txBody>
      </p:sp>
      <p:pic>
        <p:nvPicPr>
          <p:cNvPr id="13313" name="Picture 1" descr="E:\ММРЦ МБДОУ детский сад №9 Новочеркасск\Консультация №3 сад 9\Толерантность  материал для ММРЦ\картинка земля и хоровод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2348880"/>
            <a:ext cx="2793326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708" y="25360"/>
            <a:ext cx="7855660" cy="7663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ыделяют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 сфер толерантности:</a:t>
            </a:r>
          </a:p>
          <a:p>
            <a:pPr>
              <a:buFont typeface="Wingdings" pitchFamily="2" charset="2"/>
              <a:buChar char="Ø"/>
            </a:pPr>
            <a:r>
              <a:rPr lang="ru-RU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гендерная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непредвзятое отношение к представителям другого пола,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недопустимость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априорного приписывания человеку недостатков другого пола,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отсутствие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идей о превосходстве одного пола над другим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возрастная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непредвзятость к априорным «недостаткам» человекам,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связанным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его возрастом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физиологическая -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отношение к больным, инвалидам, физически неполноценным, лицам с внешними недостатками и т.д. Данный тип толерантности особенно важен при исследовании детей дошкольного и школьного возраста, </a:t>
            </a: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низкообразовательных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слоев и т.д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образовательная </a:t>
            </a:r>
            <a:r>
              <a:rPr lang="ru-RU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терпимое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отношение к высказываниям и поведению людей с более низким образованием у высокообразованных людей и к "</a:t>
            </a: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яйцеголовым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 у людей с низким образованием.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Данный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тип толерантности имеет отношение к бытовой сфере и не связан с обсуждением вопросов, где уровень образования действительно является решающим фактором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географическая </a:t>
            </a:r>
            <a:r>
              <a:rPr lang="ru-RU" sz="1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непредвзятость к жителям небольших или провинциальных городов, деревень и других регионов со стороны столичных жителей и наоборот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межнациональная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отношение к представителям различных наций, способность не переносить недостатки и негативные действия отдельных представителей национальности на других людей, относиться к любому человеку с позиции "презумпции национальной невиновности». Крайние проявления межнациональной </a:t>
            </a: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интолерантности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агрессивный национализм – мнение, что одна нация превосходит в правах другую</a:t>
            </a:r>
          </a:p>
          <a:p>
            <a:pPr>
              <a:buFont typeface="Wingdings" pitchFamily="2" charset="2"/>
              <a:buChar char="Ø"/>
            </a:pPr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188640"/>
            <a:ext cx="2222394" cy="2268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7043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641" y="810822"/>
            <a:ext cx="69847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Толерантность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уважение, принятие и понимание богатого многообразия культур нашего мира, наших форм самовыражения и способов проявления человеческой индивидуальности.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500" y="1852972"/>
            <a:ext cx="75248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Толерантность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терпимое отношение к иным национальностям, расам, цвету кожи, полу, сексуальной ориентации, возрасту, инвалидности, языку, религии, политическим или иным мнениям, национальному или социальному происхождению, собственности и пр.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1770" y="3189084"/>
            <a:ext cx="77768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Толерантность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особое нравственное качество, отражающее активную социальную позицию и психологическую готовность к позитивному взаимодействию с людьми или группами иной национальной, религиозной, социальной среды, иных взглядов, мировоззрений, стилей мышления и поведения  прав и основных свобод человека.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824" y="4666412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Толерантность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стремление и способность к установлению и поддержанию общности с людьми, которые отличаются в некотором отношении от превалирующего типа или  не придерживаются общепринятых мнений.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1770" y="5956357"/>
            <a:ext cx="70625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Толерантность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воспитанность, требующая самоограничений и позволяющая относиться к другому с позиций равного.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568" y="-21749"/>
            <a:ext cx="64807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Словарь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толерантности</a:t>
            </a:r>
          </a:p>
          <a:p>
            <a:pPr algn="ctr"/>
            <a:r>
              <a:rPr lang="en-US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http://erusds.ru/slovar-tolerantnosti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/</a:t>
            </a:r>
            <a:endParaRPr lang="ru-RU" sz="28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6336" y="5617372"/>
            <a:ext cx="1440160" cy="1052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46595" y="66328"/>
            <a:ext cx="1714763" cy="17147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404664"/>
            <a:ext cx="784887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исп.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способность признавать отличные от своих собственных идеи или мнения; 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франц.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отношение, при котором допускается, что другие могут думать или действовать иначе, нежели ты сам;  </a:t>
            </a:r>
          </a:p>
          <a:p>
            <a:pPr>
              <a:buFontTx/>
              <a:buChar char="-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англ.-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готовность быть терпимым, снисходительность; допускать, разрешать, предоставлять возможность существовать, не вмешиваясь в их дела и не ущемляя их (…) -признавать различия в религиозных воззрениях и при этом не допускать дискриминации;  </a:t>
            </a:r>
          </a:p>
          <a:p>
            <a:pPr>
              <a:buFontTx/>
              <a:buChar char="-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кит.-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позволять, принимать, быть по отношению к другим великодушным;  </a:t>
            </a:r>
          </a:p>
          <a:p>
            <a:pPr>
              <a:buFontTx/>
              <a:buChar char="-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 араб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–прощение, снисходительность, мягкость,  милосердие, сострадание, благосклонность, терпение (…),  расположенность друг к другу;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русск.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способность терпеть  кого-то  (быть выдержанным, выносливым, стойким, уметь мириться с  существованием  чего-либо/кого-либо), т.е. допускать,  принимать существование чего-то/кого-то, считаться с мнением  других, быть снисходительным к чему-либо/кому-либо.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Анна\Desktop\имаааажжжиик\дети\55-29-06-201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589240"/>
            <a:ext cx="6158488" cy="1495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483768" y="0"/>
            <a:ext cx="26831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Словарь толерантности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" descr="E:\ММРЦ МБДОУ детский сад №9 Новочеркасск\Консультация №3 сад 9\Толерантность  материал для ММРЦ\16 ноября день толе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777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608" y="116632"/>
            <a:ext cx="8759864" cy="6624736"/>
          </a:xfrm>
          <a:prstGeom prst="rect">
            <a:avLst/>
          </a:prstGeom>
        </p:spPr>
      </p:pic>
      <p:pic>
        <p:nvPicPr>
          <p:cNvPr id="5" name="Picture 4" descr="2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593830"/>
            <a:ext cx="885018" cy="840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555776" y="4941168"/>
            <a:ext cx="65089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kern="10" dirty="0" smtClean="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Impact"/>
              </a:rPr>
              <a:t>До новых встреч!</a:t>
            </a:r>
            <a:endParaRPr lang="ru-RU" sz="4000" b="1" kern="10" dirty="0">
              <a:ln w="15875">
                <a:solidFill>
                  <a:srgbClr val="000000"/>
                </a:solidFill>
                <a:round/>
                <a:headEnd/>
                <a:tailEnd/>
              </a:ln>
              <a:solidFill>
                <a:srgbClr val="008000"/>
              </a:solidFill>
              <a:latin typeface="Impact"/>
            </a:endParaRPr>
          </a:p>
        </p:txBody>
      </p:sp>
      <p:pic>
        <p:nvPicPr>
          <p:cNvPr id="8" name="Picture 42" descr="11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7240">
            <a:off x="3473098" y="463715"/>
            <a:ext cx="1934885" cy="1023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861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0.44219 -0.106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00" y="-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5536" y="0"/>
            <a:ext cx="7704856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Международные </a:t>
            </a:r>
            <a:r>
              <a:rPr lang="ru-RU" sz="2500" b="1" dirty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правовые </a:t>
            </a:r>
            <a:r>
              <a:rPr lang="ru-RU" sz="2500" b="1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документы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2500" b="1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Всеобщая декларация прав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человека,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принята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провозглашена резолюцией 217 А (III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Генеральной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Ассамблеи ООН от 10 декабря 1948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г.;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Всеобщая декларация прав человека.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doc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Декларация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ООН о ликвидации всех форм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расовой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дискриминации,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принята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резолюцией 1904 (XVIII) Генеральной Ассамблеи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ООН от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ноября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1963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г.;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Декларация ООН о ликвидации всех форм расовой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дискриминации.doc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Декларация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правах лиц,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принадлежащих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национальным или этническим, религиозным и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языковым меньшинствам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принята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резолюцией Генеральной Ассамблеи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ООН от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декабря 1992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г.;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file"/>
              </a:rPr>
              <a:t>Декларация о правах лиц, принадлежащих к национальным или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file"/>
              </a:rPr>
              <a:t>этническим, религиозным меньшинствам.doc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Декларация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программа действий в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культуры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мира, 1999 г.; 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Декларация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принципов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толерантности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утверждена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резолюцией 5.61 генеральной конференции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ЮНЕСКО  от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ноября 1995 г.1995 г.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file"/>
              </a:rPr>
              <a:t>Декларация принципов толерантности.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file"/>
              </a:rPr>
              <a:t>doc</a:t>
            </a:r>
            <a:endParaRPr lang="ru-RU" b="1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1043608" cy="2180592"/>
          </a:xfrm>
          <a:prstGeom prst="rect">
            <a:avLst/>
          </a:prstGeom>
        </p:spPr>
      </p:pic>
      <p:pic>
        <p:nvPicPr>
          <p:cNvPr id="7" name="Picture 6" descr="i?id=fe5ee3876cb5bdf31f96ee5d640df903-28-144&amp;n=2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458" y="0"/>
            <a:ext cx="1265542" cy="14127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6347713" cy="3326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Календарь памятных дат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0" y="265902"/>
            <a:ext cx="8892190" cy="6907514"/>
          </a:xfrm>
        </p:spPr>
        <p:txBody>
          <a:bodyPr>
            <a:noAutofit/>
          </a:bodyPr>
          <a:lstStyle/>
          <a:p>
            <a:pPr algn="just"/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января Международный день памяти 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Холокоста.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 Генеральной Ассамблеей ООН 1 ноября 2005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года. Инициаторами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принятия документа выступили Израиль, Канада, Австралия, Россия, Украина, США, а их соавторами — ещё более 90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государств.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 27 января была выбрана потому, что в этот день советские войска освободили концентрационный лагерь Освенцим (территория нынешней Польши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марта Международный день за ликвидацию расовой дискриминации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ровозглашён Генеральной Ассамблеей ООН в 1966 году (резолюция № 2142 (XXI)). Дата выбрана в память жертв трагических событий в ЮАР</a:t>
            </a:r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августа Международный день коренных малочисленных 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народов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                                  23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декабря 1994 года резолюцией Генеральной Ассамблеи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ООН.  </a:t>
            </a:r>
          </a:p>
          <a:p>
            <a:pPr algn="just"/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сентября Международный день мира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учреждён на 36-й сессии Генеральной Ассамблеи ООН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(от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ноября 1981 года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провозглашён как день отказа от насилия и прекращения огня во всём мире. </a:t>
            </a:r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ноября День народного единства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российский государственный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 с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2005 года. 4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ноября 1612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воины народного ополчения под предводительством Кузьмы Минина и Дмитрия Пожарского штурмом взяли Китай-город, освободив Москву от польских интервентов и продемонстрировав образец героизма и сплочённости всего народа вне 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зависимости от происхождения, вероисповедания и положения в обществе</a:t>
            </a:r>
            <a:endParaRPr lang="ru-RU" sz="1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ноября Международный день толерантности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 торжественно провозглашён в «Декларации принципов терпимости» ЮНЕСКО. Декларация была утверждена в 1995 году на 28-й Генеральной конференции ЮНЕСКО. Декларация провозглашает 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«признание того, что люди по своей природе различаются по внешнему виду, положению, речи, поведению и ценностям обладают правом жить в мире и сохранять свою индивидуальность».</a:t>
            </a:r>
            <a:endParaRPr lang="ru-RU" sz="1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декабря День прав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 празднуется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предложению Генеральной Ассамблеи ООН (Резолюция № 423 (V)) ежегодно, 10 декабря, начиная с 1950 года. В этот день в 1948 году Генеральная Ассамблея ООН приняла Всеобщую декларацию прав человека. </a:t>
            </a:r>
          </a:p>
        </p:txBody>
      </p:sp>
    </p:spTree>
    <p:extLst>
      <p:ext uri="{BB962C8B-B14F-4D97-AF65-F5344CB8AC3E}">
        <p14:creationId xmlns:p14="http://schemas.microsoft.com/office/powerpoint/2010/main" val="295677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1246" y="-42020"/>
            <a:ext cx="7497137" cy="148478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Нормативно-правовые акты, регламентирующие воспитание культуры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толерантности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Российской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Федерации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908720"/>
            <a:ext cx="8245424" cy="726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Конституция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Федерации,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принята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всенародным голосованием 12.12.1993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г.;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Конституция РФ.</a:t>
            </a:r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doc</a:t>
            </a:r>
            <a:endPara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/>
            <a:endPara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Уголовный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кодекс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 от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13.06.1996 </a:t>
            </a:r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63-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ФЗ;                                      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Уголовный кодекс РФ.</a:t>
            </a:r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doc</a:t>
            </a:r>
            <a:endPara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/>
            <a:endPara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национально-культурной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автономии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июня 1996 года №74-ФЗ;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file"/>
              </a:rPr>
              <a:t>ФЗ РФ О национальной  культурной 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file"/>
              </a:rPr>
              <a:t>автономии.doc</a:t>
            </a:r>
            <a:endPara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Российской Федерации 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противодействии экстремистской 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июля 2002 года №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114-ФЗ.                                                                                           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file"/>
              </a:rPr>
              <a:t>ФЗ РФ О противодействии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file"/>
              </a:rPr>
              <a:t>экстремис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file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file"/>
              </a:rPr>
              <a:t>деят.doc</a:t>
            </a:r>
            <a:endPara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/>
            <a:endPara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Федеральный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образовании в Российской Федерации»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29.12.12 г. №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273-ФЗ.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законе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провозглашается тезис о 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«единстве федерального культурного и образовательного пространства, защите и развитии системой образования национальных культур, региональных культурных традиций и особенностей в условиях многонационального государства» </a:t>
            </a:r>
            <a:r>
              <a:rPr lang="en-US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http://base.garant.ru/70291362/4c3e49295da6f4511a0f5d18289c6432/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/>
            <a:endParaRPr lang="ru-RU" sz="1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образования и науки РФ от «17» октября 2013 г. № 1155                                      «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федерального государственного образовательного стандарта дошкольного 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  Раздел </a:t>
            </a:r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положения </a:t>
            </a:r>
          </a:p>
          <a:p>
            <a:pPr algn="just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п. 1.4. Основные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дошкольного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образования.</a:t>
            </a:r>
          </a:p>
          <a:p>
            <a:pPr algn="just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п. 1.6.Стандарт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 на решение следующих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задач.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ru-RU" sz="2000" b="1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896019" cy="1628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244408" y="0"/>
            <a:ext cx="899592" cy="8534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32027"/>
            <a:ext cx="6347713" cy="82387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заседания Совета по национальной безопасности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429" y="980728"/>
            <a:ext cx="4103688" cy="30940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4263642"/>
            <a:ext cx="8568952" cy="2580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49263" fontAlgn="base">
              <a:spcBef>
                <a:spcPts val="1250"/>
              </a:spcBef>
              <a:spcAft>
                <a:spcPct val="0"/>
              </a:spcAft>
              <a:buSzPct val="100000"/>
            </a:pPr>
            <a:r>
              <a:rPr lang="ru-RU" alt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«Важно переломить разъединительные тенденции в нашем обществе… мы вместе должны добиться, чтобы одним из ключевых понятий в жизни нашего общества стала толерантность, уважительное отношение к культуре и образу жизни разных людей. </a:t>
            </a:r>
          </a:p>
          <a:p>
            <a:pPr lvl="0" defTabSz="449263" fontAlgn="base">
              <a:spcBef>
                <a:spcPts val="1250"/>
              </a:spcBef>
              <a:spcAft>
                <a:spcPct val="0"/>
              </a:spcAft>
              <a:buSzPct val="100000"/>
            </a:pPr>
            <a:r>
              <a:rPr lang="ru-RU" alt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 вера, ни национальность не должны разделять нас, давать какие-то преференции, никто не должен быть поражен в правах».</a:t>
            </a:r>
          </a:p>
          <a:p>
            <a:pPr lvl="0" algn="r" defTabSz="449263" fontAlgn="base">
              <a:spcBef>
                <a:spcPts val="1250"/>
              </a:spcBef>
              <a:spcAft>
                <a:spcPct val="0"/>
              </a:spcAft>
              <a:buSzPct val="100000"/>
            </a:pPr>
            <a:r>
              <a:rPr lang="ru-RU" alt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 В. Путин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250474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Сове́т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безопа́сности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Росси́йской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Федера́ции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tooltip="Конституция Российской Федерации"/>
              </a:rPr>
              <a:t>конституционный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совещательный орган при 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tooltip="Президент Российской Федерации"/>
              </a:rPr>
              <a:t>Президенте Российской Федерации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осуществляющий подготовку решений президента по вопросам обеспечения защищённости жизненно важных интересов 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tooltip="Личность"/>
              </a:rPr>
              <a:t>личности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общества и 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tooltip="Государство"/>
              </a:rPr>
              <a:t>государства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от внутренних и внешних угроз, проведения единой 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 tooltip="Государственная политика"/>
              </a:rPr>
              <a:t>государственной политики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по обеспечению 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 tooltip="Национальная безопасность России"/>
              </a:rPr>
              <a:t>национальной безопасности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119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592" y="0"/>
            <a:ext cx="6808698" cy="56207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Нормативно-правовые акты, регламентирующие </a:t>
            </a:r>
            <a:b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воспитание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культуры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толерантности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Российской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Федерации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33" y="980728"/>
            <a:ext cx="734481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Президента РФ от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29.05.2017г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№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240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объявлении в РФ Десятилетия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детства на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— 2027 годы в целях совершенствования государственной политики в сфере защиты детства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Вступил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силу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 мая 2017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года.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основных мероприятий до 2020 года, проводимых в рамках Десятилетия 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детства, утвержден Правительством РФ Распоряжение 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6 июля 2018 г. № 1375-р</a:t>
            </a:r>
          </a:p>
          <a:p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IV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Мероприятия, направленные на повышение доступности качественного образования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детей. </a:t>
            </a:r>
          </a:p>
          <a:p>
            <a:pPr algn="just"/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п.37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«Реализация Стратегии развития воспитания в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 на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до 2025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года».</a:t>
            </a:r>
          </a:p>
          <a:p>
            <a:pPr algn="just"/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п.40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системы мотивации и поощрения детей, участвующих в социально значимых познавательных, творческих, культурных,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краеведческих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спортивных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проектах.</a:t>
            </a:r>
          </a:p>
          <a:p>
            <a:pPr algn="just"/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п.43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«Разработка комплекса мер по развитию у детей креативного мышления в способности работы в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группе»</a:t>
            </a:r>
          </a:p>
          <a:p>
            <a:pPr algn="just"/>
            <a:endParaRPr lang="ru-RU" sz="1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V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Мероприятия, направленные на культурное и физическое развитие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детей.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п.53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содействия освещению в государственных средствах массовой информации мероприятий плана, направленных на укрепление 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института семьи и духовно-нравственных традиций семейных отношений, а также на патриотическое воспитание детей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молодежи,  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пропаганду нравственных ценностей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популяризацию здорового образа жизни детей и подростков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833" y="116632"/>
            <a:ext cx="896019" cy="1872208"/>
          </a:xfrm>
          <a:prstGeom prst="rect">
            <a:avLst/>
          </a:prstGeom>
        </p:spPr>
      </p:pic>
      <p:pic>
        <p:nvPicPr>
          <p:cNvPr id="6" name="Рисунок 5" descr="img1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67818" y="0"/>
            <a:ext cx="1276182" cy="132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39678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8471" y="114227"/>
            <a:ext cx="6552728" cy="114300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Нормативно-правовые акты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регулирующие межнациональные отношения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установления толерантности на территории Ростовской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области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970" y="91452"/>
            <a:ext cx="866395" cy="181031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1287244"/>
            <a:ext cx="7896798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    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 формирования культуры межнационального 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общения                                       </a:t>
            </a:r>
          </a:p>
          <a:p>
            <a:pPr algn="just"/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        Концепция Ростовской области.</a:t>
            </a:r>
            <a:r>
              <a:rPr lang="en-US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doc</a:t>
            </a:r>
            <a:endParaRPr lang="ru-RU" sz="1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Принята на областной научно-практической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конференции «Формирование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 межнационального общения на Дону: опыт и проблемы», апрель 2002 г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Правительство РО от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 апреля 2012 № 315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Положения о порядке предоставления поддержки региональным и местным национально-культурным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автономиям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just"/>
            <a:r>
              <a:rPr lang="en-US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http://minarhigrad.donland.ru/Default.aspx?pageid=110008</a:t>
            </a:r>
            <a:endParaRPr lang="ru-RU" sz="16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•В 2015 году отдельная подпрограмма «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Укрепление единства российской нации и гармонизация межэтнических отношений в Ростовской области»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 сроком реализации 2015 – 2020 годы включена в государственную программу Ростовской области  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http://www.donland.ru/Donland/Pages/View.aspx?pageid=75189&amp;mid=128186&amp;itemId=161</a:t>
            </a: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Постановление Правительства Ростовской области 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от 16.01.2017 № 12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утверждён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план мероприятий на 2017 – 2018 годы по реализации в Ростовской области Стратегии государственной национальной политики Российской Федерации на период до 2025 года 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http://base.garant.ru/43759080/</a:t>
            </a:r>
            <a:endPara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0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64221" y="188640"/>
            <a:ext cx="2400267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4272677"/>
            <a:ext cx="87129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Стало традицией ежегодно проводить на территории Ростовской области областную акцию  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"Декада толерантности»,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которая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направлена на развитие у молодого поколения способностей к межнациональному и межрегиональному взаимодействию, формирование межкультурной, межнациональной, межрелигиозной компетенции, развитие терпимости и открытости по отношению друг к другу, развитие способности к толерантному общению, к конструктивному взаимодействию с представителями социума независимо от их национальной принадлежности и мировоззрения, воспитание бережного отношения к людям, любви к малой Родине.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88640"/>
            <a:ext cx="658822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ее территории Ростовская область  проживают представители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более чем 150 народов и этнических групп.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Согласно данным Всероссийской переписи населения 2015 года русские составляют 90,34% от общей численности населения.   Около 10% – другие этнические группы населения: армяне –  2,7%, украинцы – 2%, турки -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месхетинцы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 – 1%, азербайджанцы –  0,5%, цыгане –  0,5%, корейцы – 0,3%, чеченцы – 0,3%, даргинцы – 0,20 % и т.д.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2348880"/>
            <a:ext cx="75253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«Культура, языки всех народов Ростовской области –это наше богатство, стратегический ресурс развития! Это особо значимо с учетом того, что 2019г. объявлен ООН Международным годом коренных народов, а у нас в области он станет Годом народного творчества»  </a:t>
            </a:r>
          </a:p>
          <a:p>
            <a:pPr algn="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Губернатор  Ростовской области Василий Голубев.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96552" y="0"/>
            <a:ext cx="1781944" cy="1115616"/>
          </a:xfrm>
        </p:spPr>
        <p:txBody>
          <a:bodyPr vert="horz">
            <a:no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b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b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b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b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b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b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b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b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b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b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b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b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b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b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032545981"/>
              </p:ext>
            </p:extLst>
          </p:nvPr>
        </p:nvGraphicFramePr>
        <p:xfrm>
          <a:off x="-180528" y="188640"/>
          <a:ext cx="9721080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869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1423</TotalTime>
  <Words>1835</Words>
  <Application>Microsoft Office PowerPoint</Application>
  <PresentationFormat>Экран (4:3)</PresentationFormat>
  <Paragraphs>130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Impact</vt:lpstr>
      <vt:lpstr>Times New Roman</vt:lpstr>
      <vt:lpstr>Trebuchet MS</vt:lpstr>
      <vt:lpstr>Wingdings</vt:lpstr>
      <vt:lpstr>Wingdings 3</vt:lpstr>
      <vt:lpstr>Грань</vt:lpstr>
      <vt:lpstr>Презентация PowerPoint</vt:lpstr>
      <vt:lpstr>Презентация PowerPoint</vt:lpstr>
      <vt:lpstr>Календарь памятных дат</vt:lpstr>
      <vt:lpstr>Нормативно-правовые акты, регламентирующие воспитание культуры толерантности в Российской Федерации</vt:lpstr>
      <vt:lpstr>Из заседания Совета по национальной безопасности </vt:lpstr>
      <vt:lpstr>Нормативно-правовые акты, регламентирующие  воспитание культуры толерантности  в Российской Федерации</vt:lpstr>
      <vt:lpstr>Нормативно-правовые акты, регулирующие межнациональные отношения и установления толерантности на территории Ростовской области  </vt:lpstr>
      <vt:lpstr>Презентация PowerPoint</vt:lpstr>
      <vt:lpstr>П р и з н а к и   т о л е р а н т н о с т 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ВЛАДИМИР</dc:creator>
  <cp:lastModifiedBy>Gold</cp:lastModifiedBy>
  <cp:revision>159</cp:revision>
  <dcterms:created xsi:type="dcterms:W3CDTF">2018-11-06T15:51:26Z</dcterms:created>
  <dcterms:modified xsi:type="dcterms:W3CDTF">2019-11-14T15:18:59Z</dcterms:modified>
</cp:coreProperties>
</file>