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327" r:id="rId2"/>
    <p:sldId id="339" r:id="rId3"/>
    <p:sldId id="326" r:id="rId4"/>
    <p:sldId id="328" r:id="rId5"/>
    <p:sldId id="329" r:id="rId6"/>
    <p:sldId id="330" r:id="rId7"/>
    <p:sldId id="331" r:id="rId8"/>
    <p:sldId id="332" r:id="rId9"/>
    <p:sldId id="296" r:id="rId10"/>
    <p:sldId id="347" r:id="rId11"/>
    <p:sldId id="316" r:id="rId12"/>
    <p:sldId id="300" r:id="rId13"/>
    <p:sldId id="322" r:id="rId14"/>
    <p:sldId id="298" r:id="rId15"/>
    <p:sldId id="299" r:id="rId16"/>
    <p:sldId id="348" r:id="rId17"/>
    <p:sldId id="319" r:id="rId18"/>
    <p:sldId id="351" r:id="rId19"/>
    <p:sldId id="312" r:id="rId20"/>
    <p:sldId id="345" r:id="rId21"/>
    <p:sldId id="302" r:id="rId22"/>
    <p:sldId id="349" r:id="rId23"/>
    <p:sldId id="317" r:id="rId24"/>
    <p:sldId id="314" r:id="rId25"/>
    <p:sldId id="324" r:id="rId26"/>
    <p:sldId id="309" r:id="rId27"/>
    <p:sldId id="320" r:id="rId28"/>
    <p:sldId id="310" r:id="rId29"/>
    <p:sldId id="318" r:id="rId30"/>
    <p:sldId id="303" r:id="rId31"/>
    <p:sldId id="346" r:id="rId32"/>
    <p:sldId id="313" r:id="rId33"/>
    <p:sldId id="305" r:id="rId34"/>
    <p:sldId id="304" r:id="rId35"/>
    <p:sldId id="295" r:id="rId36"/>
    <p:sldId id="306" r:id="rId37"/>
    <p:sldId id="308" r:id="rId38"/>
    <p:sldId id="325" r:id="rId39"/>
    <p:sldId id="321" r:id="rId40"/>
    <p:sldId id="323" r:id="rId41"/>
    <p:sldId id="352" r:id="rId42"/>
    <p:sldId id="336" r:id="rId43"/>
    <p:sldId id="337" r:id="rId44"/>
    <p:sldId id="341" r:id="rId45"/>
    <p:sldId id="258" r:id="rId46"/>
    <p:sldId id="342" r:id="rId47"/>
    <p:sldId id="343" r:id="rId48"/>
    <p:sldId id="340" r:id="rId49"/>
    <p:sldId id="344" r:id="rId50"/>
    <p:sldId id="338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05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 varScale="1">
        <p:scale>
          <a:sx n="65" d="100"/>
          <a:sy n="65" d="100"/>
        </p:scale>
        <p:origin x="1320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9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63E647-6634-4DAE-803D-52A1FDE3E5BF}" type="doc">
      <dgm:prSet loTypeId="urn:microsoft.com/office/officeart/2005/8/layout/cycle6" loCatId="cycle" qsTypeId="urn:microsoft.com/office/officeart/2005/8/quickstyle/simple1" qsCatId="simple" csTypeId="urn:microsoft.com/office/officeart/2005/8/colors/colorful1#8" csCatId="colorful" phldr="1"/>
      <dgm:spPr/>
      <dgm:t>
        <a:bodyPr/>
        <a:lstStyle/>
        <a:p>
          <a:endParaRPr lang="ru-RU"/>
        </a:p>
      </dgm:t>
    </dgm:pt>
    <dgm:pt modelId="{44799328-2AB2-488C-A550-8350BF2D5949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учат премудростям жизни, добру и справедливости, чести и порядочности, любви и долгу</a:t>
          </a:r>
          <a:endParaRPr lang="ru-RU" sz="16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BCEABEE-0327-4AAE-A834-E7B5B729E4BD}" type="parTrans" cxnId="{05176686-DA28-4FA0-BFB9-091BA2F33241}">
      <dgm:prSet/>
      <dgm:spPr/>
      <dgm:t>
        <a:bodyPr/>
        <a:lstStyle/>
        <a:p>
          <a:endParaRPr lang="ru-RU"/>
        </a:p>
      </dgm:t>
    </dgm:pt>
    <dgm:pt modelId="{8BA28E75-253C-4953-A6E8-767F0192FDAC}" type="sibTrans" cxnId="{05176686-DA28-4FA0-BFB9-091BA2F33241}">
      <dgm:prSet/>
      <dgm:spPr/>
      <dgm:t>
        <a:bodyPr/>
        <a:lstStyle/>
        <a:p>
          <a:endParaRPr lang="ru-RU"/>
        </a:p>
      </dgm:t>
    </dgm:pt>
    <dgm:pt modelId="{6891AFC5-A9D7-4E1B-8022-A96C9C94BEE5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прививается уважение к существующему порядку вещей, народным обычаям, осуществляется приучение ребенка к правилам поведения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B28E3413-6FCA-4D53-97A6-0AE91B547112}" type="parTrans" cxnId="{A4DA7E79-AA66-4548-98D7-1E05EE7634AA}">
      <dgm:prSet/>
      <dgm:spPr/>
      <dgm:t>
        <a:bodyPr/>
        <a:lstStyle/>
        <a:p>
          <a:endParaRPr lang="ru-RU"/>
        </a:p>
      </dgm:t>
    </dgm:pt>
    <dgm:pt modelId="{9EE20F16-D9B1-49E8-B6D5-A7FFD04F6221}" type="sibTrans" cxnId="{A4DA7E79-AA66-4548-98D7-1E05EE7634AA}">
      <dgm:prSet/>
      <dgm:spPr/>
      <dgm:t>
        <a:bodyPr/>
        <a:lstStyle/>
        <a:p>
          <a:endParaRPr lang="ru-RU"/>
        </a:p>
      </dgm:t>
    </dgm:pt>
    <dgm:pt modelId="{1A40E1CF-8401-4010-A04A-C887A24772F4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много юмора, шуток, соревновательного задора; сопровождаются неожиданными веселыми моментами, заманчивыми и любимыми считалками, жеребьевками, </a:t>
          </a:r>
          <a:r>
            <a:rPr lang="ru-RU" sz="1400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потешками</a:t>
          </a: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400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сговорками</a:t>
          </a:r>
          <a:endParaRPr lang="ru-RU" sz="1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D68E14C-BBC5-46AA-96B8-15C4AE9A9D92}" type="parTrans" cxnId="{B2F747E2-3CEA-40FE-8098-2B6FFBB1C9BB}">
      <dgm:prSet/>
      <dgm:spPr/>
      <dgm:t>
        <a:bodyPr/>
        <a:lstStyle/>
        <a:p>
          <a:endParaRPr lang="ru-RU"/>
        </a:p>
      </dgm:t>
    </dgm:pt>
    <dgm:pt modelId="{58169785-9C69-4833-8761-72A4E8A5BB0C}" type="sibTrans" cxnId="{B2F747E2-3CEA-40FE-8098-2B6FFBB1C9BB}">
      <dgm:prSet/>
      <dgm:spPr/>
      <dgm:t>
        <a:bodyPr/>
        <a:lstStyle/>
        <a:p>
          <a:endParaRPr lang="ru-RU"/>
        </a:p>
      </dgm:t>
    </dgm:pt>
    <dgm:pt modelId="{63E66780-117D-4CF9-AFD8-1D4199695E8E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учат внимательно относиться к партнерам по игре, находить общий язык, это формирует способность к пониманию, социальному чувствованию другого человека, способность к сотрудничеству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6C9BBAD6-BC77-4048-B892-FC7812CC78E9}" type="parTrans" cxnId="{D836D9F9-FCFF-4755-B6A5-EA0E2F640C6E}">
      <dgm:prSet/>
      <dgm:spPr/>
      <dgm:t>
        <a:bodyPr/>
        <a:lstStyle/>
        <a:p>
          <a:endParaRPr lang="ru-RU"/>
        </a:p>
      </dgm:t>
    </dgm:pt>
    <dgm:pt modelId="{36005067-7223-4AA0-A974-8FE960E5FC99}" type="sibTrans" cxnId="{D836D9F9-FCFF-4755-B6A5-EA0E2F640C6E}">
      <dgm:prSet/>
      <dgm:spPr/>
      <dgm:t>
        <a:bodyPr/>
        <a:lstStyle/>
        <a:p>
          <a:endParaRPr lang="ru-RU"/>
        </a:p>
      </dgm:t>
    </dgm:pt>
    <dgm:pt modelId="{DE42F755-569D-439C-B4B7-5C5499040356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развивают ловкость, меткость, быстроту и силу и др.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0231ACC1-8788-4508-91C3-06CC8653EACE}" type="parTrans" cxnId="{4BF19982-4EB2-4C5D-B209-07545C113001}">
      <dgm:prSet/>
      <dgm:spPr/>
      <dgm:t>
        <a:bodyPr/>
        <a:lstStyle/>
        <a:p>
          <a:endParaRPr lang="ru-RU"/>
        </a:p>
      </dgm:t>
    </dgm:pt>
    <dgm:pt modelId="{56B33D85-89D5-478A-9725-DF7A75A68E63}" type="sibTrans" cxnId="{4BF19982-4EB2-4C5D-B209-07545C113001}">
      <dgm:prSet/>
      <dgm:spPr/>
      <dgm:t>
        <a:bodyPr/>
        <a:lstStyle/>
        <a:p>
          <a:endParaRPr lang="ru-RU"/>
        </a:p>
      </dgm:t>
    </dgm:pt>
    <dgm:pt modelId="{F361579F-374C-4124-9E48-BBD29C033095}" type="pres">
      <dgm:prSet presAssocID="{6563E647-6634-4DAE-803D-52A1FDE3E5B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6C9F93-F9C5-4B18-A4F2-FF859F067064}" type="pres">
      <dgm:prSet presAssocID="{44799328-2AB2-488C-A550-8350BF2D5949}" presName="node" presStyleLbl="node1" presStyleIdx="0" presStyleCnt="5" custScaleX="1178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345A18-80F0-4B2E-9BCB-EE61AC88CBF3}" type="pres">
      <dgm:prSet presAssocID="{44799328-2AB2-488C-A550-8350BF2D5949}" presName="spNode" presStyleCnt="0"/>
      <dgm:spPr/>
    </dgm:pt>
    <dgm:pt modelId="{71B5B020-C531-4A2E-920F-48BF7363C1F8}" type="pres">
      <dgm:prSet presAssocID="{8BA28E75-253C-4953-A6E8-767F0192FDAC}" presName="sibTrans" presStyleLbl="sibTrans1D1" presStyleIdx="0" presStyleCnt="5"/>
      <dgm:spPr/>
      <dgm:t>
        <a:bodyPr/>
        <a:lstStyle/>
        <a:p>
          <a:endParaRPr lang="ru-RU"/>
        </a:p>
      </dgm:t>
    </dgm:pt>
    <dgm:pt modelId="{FAFB20C4-DD53-45E4-9E31-32E1BF066476}" type="pres">
      <dgm:prSet presAssocID="{6891AFC5-A9D7-4E1B-8022-A96C9C94BEE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06A46D-DEC0-4504-8F6C-EA2A5A09A175}" type="pres">
      <dgm:prSet presAssocID="{6891AFC5-A9D7-4E1B-8022-A96C9C94BEE5}" presName="spNode" presStyleCnt="0"/>
      <dgm:spPr/>
    </dgm:pt>
    <dgm:pt modelId="{4D2D1B59-6A90-48F5-8250-383173A6DD56}" type="pres">
      <dgm:prSet presAssocID="{9EE20F16-D9B1-49E8-B6D5-A7FFD04F6221}" presName="sibTrans" presStyleLbl="sibTrans1D1" presStyleIdx="1" presStyleCnt="5"/>
      <dgm:spPr/>
      <dgm:t>
        <a:bodyPr/>
        <a:lstStyle/>
        <a:p>
          <a:endParaRPr lang="ru-RU"/>
        </a:p>
      </dgm:t>
    </dgm:pt>
    <dgm:pt modelId="{DBDB65C4-AEDC-4F64-A2F2-E7DC89A524A1}" type="pres">
      <dgm:prSet presAssocID="{1A40E1CF-8401-4010-A04A-C887A24772F4}" presName="node" presStyleLbl="node1" presStyleIdx="2" presStyleCnt="5" custScaleX="1354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96DAB3-65FA-4C1F-92DA-DD45FD7EA39A}" type="pres">
      <dgm:prSet presAssocID="{1A40E1CF-8401-4010-A04A-C887A24772F4}" presName="spNode" presStyleCnt="0"/>
      <dgm:spPr/>
    </dgm:pt>
    <dgm:pt modelId="{25031B28-605C-45AB-BEBB-512A21ECEA4D}" type="pres">
      <dgm:prSet presAssocID="{58169785-9C69-4833-8761-72A4E8A5BB0C}" presName="sibTrans" presStyleLbl="sibTrans1D1" presStyleIdx="2" presStyleCnt="5"/>
      <dgm:spPr/>
      <dgm:t>
        <a:bodyPr/>
        <a:lstStyle/>
        <a:p>
          <a:endParaRPr lang="ru-RU"/>
        </a:p>
      </dgm:t>
    </dgm:pt>
    <dgm:pt modelId="{F394FB13-3A2B-4B02-941A-84EC4EC0D887}" type="pres">
      <dgm:prSet presAssocID="{63E66780-117D-4CF9-AFD8-1D4199695E8E}" presName="node" presStyleLbl="node1" presStyleIdx="3" presStyleCnt="5" custScaleX="1288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DDDA4E-6A50-44B2-8D8B-F8F8CA0A7B7B}" type="pres">
      <dgm:prSet presAssocID="{63E66780-117D-4CF9-AFD8-1D4199695E8E}" presName="spNode" presStyleCnt="0"/>
      <dgm:spPr/>
    </dgm:pt>
    <dgm:pt modelId="{9D222DB8-28CF-4520-829F-208212CC5F28}" type="pres">
      <dgm:prSet presAssocID="{36005067-7223-4AA0-A974-8FE960E5FC99}" presName="sibTrans" presStyleLbl="sibTrans1D1" presStyleIdx="3" presStyleCnt="5"/>
      <dgm:spPr/>
      <dgm:t>
        <a:bodyPr/>
        <a:lstStyle/>
        <a:p>
          <a:endParaRPr lang="ru-RU"/>
        </a:p>
      </dgm:t>
    </dgm:pt>
    <dgm:pt modelId="{9981CA36-F4EF-42B5-8F8D-FA342DFB3739}" type="pres">
      <dgm:prSet presAssocID="{DE42F755-569D-439C-B4B7-5C549904035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628361-F6FE-4670-8542-471F56F27DF5}" type="pres">
      <dgm:prSet presAssocID="{DE42F755-569D-439C-B4B7-5C5499040356}" presName="spNode" presStyleCnt="0"/>
      <dgm:spPr/>
    </dgm:pt>
    <dgm:pt modelId="{5F63B8B5-CADF-4E6B-96EE-659B5B7D6B5F}" type="pres">
      <dgm:prSet presAssocID="{56B33D85-89D5-478A-9725-DF7A75A68E63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08A75DB9-5313-4017-B2A1-9825A5409E43}" type="presOf" srcId="{8BA28E75-253C-4953-A6E8-767F0192FDAC}" destId="{71B5B020-C531-4A2E-920F-48BF7363C1F8}" srcOrd="0" destOrd="0" presId="urn:microsoft.com/office/officeart/2005/8/layout/cycle6"/>
    <dgm:cxn modelId="{D14FE68E-F88E-4C01-A684-A17E85AE3DFC}" type="presOf" srcId="{6563E647-6634-4DAE-803D-52A1FDE3E5BF}" destId="{F361579F-374C-4124-9E48-BBD29C033095}" srcOrd="0" destOrd="0" presId="urn:microsoft.com/office/officeart/2005/8/layout/cycle6"/>
    <dgm:cxn modelId="{4BF19982-4EB2-4C5D-B209-07545C113001}" srcId="{6563E647-6634-4DAE-803D-52A1FDE3E5BF}" destId="{DE42F755-569D-439C-B4B7-5C5499040356}" srcOrd="4" destOrd="0" parTransId="{0231ACC1-8788-4508-91C3-06CC8653EACE}" sibTransId="{56B33D85-89D5-478A-9725-DF7A75A68E63}"/>
    <dgm:cxn modelId="{43D46B8A-8A5A-4A4C-B448-88298D0C4960}" type="presOf" srcId="{9EE20F16-D9B1-49E8-B6D5-A7FFD04F6221}" destId="{4D2D1B59-6A90-48F5-8250-383173A6DD56}" srcOrd="0" destOrd="0" presId="urn:microsoft.com/office/officeart/2005/8/layout/cycle6"/>
    <dgm:cxn modelId="{14ACDE6F-D1C7-4C3D-8EC2-D16288DA4750}" type="presOf" srcId="{1A40E1CF-8401-4010-A04A-C887A24772F4}" destId="{DBDB65C4-AEDC-4F64-A2F2-E7DC89A524A1}" srcOrd="0" destOrd="0" presId="urn:microsoft.com/office/officeart/2005/8/layout/cycle6"/>
    <dgm:cxn modelId="{D836D9F9-FCFF-4755-B6A5-EA0E2F640C6E}" srcId="{6563E647-6634-4DAE-803D-52A1FDE3E5BF}" destId="{63E66780-117D-4CF9-AFD8-1D4199695E8E}" srcOrd="3" destOrd="0" parTransId="{6C9BBAD6-BC77-4048-B892-FC7812CC78E9}" sibTransId="{36005067-7223-4AA0-A974-8FE960E5FC99}"/>
    <dgm:cxn modelId="{05176686-DA28-4FA0-BFB9-091BA2F33241}" srcId="{6563E647-6634-4DAE-803D-52A1FDE3E5BF}" destId="{44799328-2AB2-488C-A550-8350BF2D5949}" srcOrd="0" destOrd="0" parTransId="{2BCEABEE-0327-4AAE-A834-E7B5B729E4BD}" sibTransId="{8BA28E75-253C-4953-A6E8-767F0192FDAC}"/>
    <dgm:cxn modelId="{1E0EC3D4-38E2-4ED8-A6C8-93E1D7488F9B}" type="presOf" srcId="{58169785-9C69-4833-8761-72A4E8A5BB0C}" destId="{25031B28-605C-45AB-BEBB-512A21ECEA4D}" srcOrd="0" destOrd="0" presId="urn:microsoft.com/office/officeart/2005/8/layout/cycle6"/>
    <dgm:cxn modelId="{3BA62ADB-DE98-4E6F-87EB-208E30F0B2B9}" type="presOf" srcId="{56B33D85-89D5-478A-9725-DF7A75A68E63}" destId="{5F63B8B5-CADF-4E6B-96EE-659B5B7D6B5F}" srcOrd="0" destOrd="0" presId="urn:microsoft.com/office/officeart/2005/8/layout/cycle6"/>
    <dgm:cxn modelId="{6ABD7156-3230-4DC3-9817-6375434BFAF0}" type="presOf" srcId="{63E66780-117D-4CF9-AFD8-1D4199695E8E}" destId="{F394FB13-3A2B-4B02-941A-84EC4EC0D887}" srcOrd="0" destOrd="0" presId="urn:microsoft.com/office/officeart/2005/8/layout/cycle6"/>
    <dgm:cxn modelId="{A4DA7E79-AA66-4548-98D7-1E05EE7634AA}" srcId="{6563E647-6634-4DAE-803D-52A1FDE3E5BF}" destId="{6891AFC5-A9D7-4E1B-8022-A96C9C94BEE5}" srcOrd="1" destOrd="0" parTransId="{B28E3413-6FCA-4D53-97A6-0AE91B547112}" sibTransId="{9EE20F16-D9B1-49E8-B6D5-A7FFD04F6221}"/>
    <dgm:cxn modelId="{48262BF2-9EF9-4DC4-A74D-F898655DD2B3}" type="presOf" srcId="{36005067-7223-4AA0-A974-8FE960E5FC99}" destId="{9D222DB8-28CF-4520-829F-208212CC5F28}" srcOrd="0" destOrd="0" presId="urn:microsoft.com/office/officeart/2005/8/layout/cycle6"/>
    <dgm:cxn modelId="{B2F747E2-3CEA-40FE-8098-2B6FFBB1C9BB}" srcId="{6563E647-6634-4DAE-803D-52A1FDE3E5BF}" destId="{1A40E1CF-8401-4010-A04A-C887A24772F4}" srcOrd="2" destOrd="0" parTransId="{CD68E14C-BBC5-46AA-96B8-15C4AE9A9D92}" sibTransId="{58169785-9C69-4833-8761-72A4E8A5BB0C}"/>
    <dgm:cxn modelId="{22407AD1-B123-4849-B4D9-BED77F5BEFBC}" type="presOf" srcId="{6891AFC5-A9D7-4E1B-8022-A96C9C94BEE5}" destId="{FAFB20C4-DD53-45E4-9E31-32E1BF066476}" srcOrd="0" destOrd="0" presId="urn:microsoft.com/office/officeart/2005/8/layout/cycle6"/>
    <dgm:cxn modelId="{BA5CC3DA-66A5-4ADD-8BBA-1E14BFD9672D}" type="presOf" srcId="{DE42F755-569D-439C-B4B7-5C5499040356}" destId="{9981CA36-F4EF-42B5-8F8D-FA342DFB3739}" srcOrd="0" destOrd="0" presId="urn:microsoft.com/office/officeart/2005/8/layout/cycle6"/>
    <dgm:cxn modelId="{C4CDC139-0DC8-4E56-906A-97AAB0D12FFD}" type="presOf" srcId="{44799328-2AB2-488C-A550-8350BF2D5949}" destId="{DD6C9F93-F9C5-4B18-A4F2-FF859F067064}" srcOrd="0" destOrd="0" presId="urn:microsoft.com/office/officeart/2005/8/layout/cycle6"/>
    <dgm:cxn modelId="{6BBBF782-F452-47EE-B7AD-9424A0A8C577}" type="presParOf" srcId="{F361579F-374C-4124-9E48-BBD29C033095}" destId="{DD6C9F93-F9C5-4B18-A4F2-FF859F067064}" srcOrd="0" destOrd="0" presId="urn:microsoft.com/office/officeart/2005/8/layout/cycle6"/>
    <dgm:cxn modelId="{769CD891-A004-4A5C-9426-E3CC423E17C8}" type="presParOf" srcId="{F361579F-374C-4124-9E48-BBD29C033095}" destId="{71345A18-80F0-4B2E-9BCB-EE61AC88CBF3}" srcOrd="1" destOrd="0" presId="urn:microsoft.com/office/officeart/2005/8/layout/cycle6"/>
    <dgm:cxn modelId="{0CCF1993-0276-4E1C-B973-1A9178532256}" type="presParOf" srcId="{F361579F-374C-4124-9E48-BBD29C033095}" destId="{71B5B020-C531-4A2E-920F-48BF7363C1F8}" srcOrd="2" destOrd="0" presId="urn:microsoft.com/office/officeart/2005/8/layout/cycle6"/>
    <dgm:cxn modelId="{63FE2463-F8CB-4FE5-8365-78B68550196D}" type="presParOf" srcId="{F361579F-374C-4124-9E48-BBD29C033095}" destId="{FAFB20C4-DD53-45E4-9E31-32E1BF066476}" srcOrd="3" destOrd="0" presId="urn:microsoft.com/office/officeart/2005/8/layout/cycle6"/>
    <dgm:cxn modelId="{C3E34E05-0BC9-48AC-A6A0-D9C221C303DB}" type="presParOf" srcId="{F361579F-374C-4124-9E48-BBD29C033095}" destId="{4106A46D-DEC0-4504-8F6C-EA2A5A09A175}" srcOrd="4" destOrd="0" presId="urn:microsoft.com/office/officeart/2005/8/layout/cycle6"/>
    <dgm:cxn modelId="{671B49B2-09EE-43C0-A9CA-36BFDE788BA3}" type="presParOf" srcId="{F361579F-374C-4124-9E48-BBD29C033095}" destId="{4D2D1B59-6A90-48F5-8250-383173A6DD56}" srcOrd="5" destOrd="0" presId="urn:microsoft.com/office/officeart/2005/8/layout/cycle6"/>
    <dgm:cxn modelId="{84CE4B03-B424-45D6-889C-DA0F31079B1C}" type="presParOf" srcId="{F361579F-374C-4124-9E48-BBD29C033095}" destId="{DBDB65C4-AEDC-4F64-A2F2-E7DC89A524A1}" srcOrd="6" destOrd="0" presId="urn:microsoft.com/office/officeart/2005/8/layout/cycle6"/>
    <dgm:cxn modelId="{44301821-6724-4BF2-9F28-D0857ABAAAF0}" type="presParOf" srcId="{F361579F-374C-4124-9E48-BBD29C033095}" destId="{7296DAB3-65FA-4C1F-92DA-DD45FD7EA39A}" srcOrd="7" destOrd="0" presId="urn:microsoft.com/office/officeart/2005/8/layout/cycle6"/>
    <dgm:cxn modelId="{278EADF2-2C45-4A20-92D7-F5A7D8C48573}" type="presParOf" srcId="{F361579F-374C-4124-9E48-BBD29C033095}" destId="{25031B28-605C-45AB-BEBB-512A21ECEA4D}" srcOrd="8" destOrd="0" presId="urn:microsoft.com/office/officeart/2005/8/layout/cycle6"/>
    <dgm:cxn modelId="{A8188430-9D5B-4673-8626-413C778DF16D}" type="presParOf" srcId="{F361579F-374C-4124-9E48-BBD29C033095}" destId="{F394FB13-3A2B-4B02-941A-84EC4EC0D887}" srcOrd="9" destOrd="0" presId="urn:microsoft.com/office/officeart/2005/8/layout/cycle6"/>
    <dgm:cxn modelId="{E48F2D0B-DA34-47CA-8C8F-E13CA29B1932}" type="presParOf" srcId="{F361579F-374C-4124-9E48-BBD29C033095}" destId="{E5DDDA4E-6A50-44B2-8D8B-F8F8CA0A7B7B}" srcOrd="10" destOrd="0" presId="urn:microsoft.com/office/officeart/2005/8/layout/cycle6"/>
    <dgm:cxn modelId="{BAD70217-7615-4CA0-BAB4-6ED9C6BABB86}" type="presParOf" srcId="{F361579F-374C-4124-9E48-BBD29C033095}" destId="{9D222DB8-28CF-4520-829F-208212CC5F28}" srcOrd="11" destOrd="0" presId="urn:microsoft.com/office/officeart/2005/8/layout/cycle6"/>
    <dgm:cxn modelId="{211669C7-53A7-4EE7-8C98-8F12E84041B1}" type="presParOf" srcId="{F361579F-374C-4124-9E48-BBD29C033095}" destId="{9981CA36-F4EF-42B5-8F8D-FA342DFB3739}" srcOrd="12" destOrd="0" presId="urn:microsoft.com/office/officeart/2005/8/layout/cycle6"/>
    <dgm:cxn modelId="{A3678542-76AC-4C90-A64F-E0D4DDDBB9EC}" type="presParOf" srcId="{F361579F-374C-4124-9E48-BBD29C033095}" destId="{88628361-F6FE-4670-8542-471F56F27DF5}" srcOrd="13" destOrd="0" presId="urn:microsoft.com/office/officeart/2005/8/layout/cycle6"/>
    <dgm:cxn modelId="{0A29B52E-9823-4283-B10B-F334570D0251}" type="presParOf" srcId="{F361579F-374C-4124-9E48-BBD29C033095}" destId="{5F63B8B5-CADF-4E6B-96EE-659B5B7D6B5F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E9708A-32D3-43CF-BB67-EB54B12C11A4}" type="doc">
      <dgm:prSet loTypeId="urn:microsoft.com/office/officeart/2005/8/layout/radial5" loCatId="cycle" qsTypeId="urn:microsoft.com/office/officeart/2005/8/quickstyle/simple1" qsCatId="simple" csTypeId="urn:microsoft.com/office/officeart/2005/8/colors/colorful1#9" csCatId="colorful" phldr="1"/>
      <dgm:spPr/>
      <dgm:t>
        <a:bodyPr/>
        <a:lstStyle/>
        <a:p>
          <a:endParaRPr lang="ru-RU"/>
        </a:p>
      </dgm:t>
    </dgm:pt>
    <dgm:pt modelId="{F7DAA0F4-22D0-48AC-95D1-67AE7605F616}">
      <dgm:prSet phldrT="[Текст]" custT="1"/>
      <dgm:spPr/>
      <dgm:t>
        <a:bodyPr/>
        <a:lstStyle/>
        <a:p>
          <a:endParaRPr lang="ru-RU" sz="2800" dirty="0"/>
        </a:p>
      </dgm:t>
    </dgm:pt>
    <dgm:pt modelId="{616A6644-F026-4617-87AD-8937F90D1297}" type="parTrans" cxnId="{866459DC-DC20-473E-A784-3F3AB097646C}">
      <dgm:prSet/>
      <dgm:spPr/>
      <dgm:t>
        <a:bodyPr/>
        <a:lstStyle/>
        <a:p>
          <a:endParaRPr lang="ru-RU"/>
        </a:p>
      </dgm:t>
    </dgm:pt>
    <dgm:pt modelId="{681C8FCB-4EF1-4B58-8CC6-F66097E3F04C}" type="sibTrans" cxnId="{866459DC-DC20-473E-A784-3F3AB097646C}">
      <dgm:prSet/>
      <dgm:spPr/>
      <dgm:t>
        <a:bodyPr/>
        <a:lstStyle/>
        <a:p>
          <a:endParaRPr lang="ru-RU"/>
        </a:p>
      </dgm:t>
    </dgm:pt>
    <dgm:pt modelId="{2735572D-12D6-498D-A3B3-E664731DF8EF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игры-забавы</a:t>
          </a:r>
          <a:endParaRPr lang="ru-RU" sz="28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59030D6-9B5C-43B3-9110-1C550E505CF3}" type="parTrans" cxnId="{D368689E-EE63-4B95-A722-E6B58C63CE16}">
      <dgm:prSet/>
      <dgm:spPr/>
      <dgm:t>
        <a:bodyPr/>
        <a:lstStyle/>
        <a:p>
          <a:endParaRPr lang="ru-RU"/>
        </a:p>
      </dgm:t>
    </dgm:pt>
    <dgm:pt modelId="{EB4B00C0-E735-4FC3-8EF7-E1E1C264852E}" type="sibTrans" cxnId="{D368689E-EE63-4B95-A722-E6B58C63CE16}">
      <dgm:prSet/>
      <dgm:spPr/>
      <dgm:t>
        <a:bodyPr/>
        <a:lstStyle/>
        <a:p>
          <a:endParaRPr lang="ru-RU"/>
        </a:p>
      </dgm:t>
    </dgm:pt>
    <dgm:pt modelId="{D628C550-EB1D-46A6-9473-A92CF34AD752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и</a:t>
          </a:r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гры-соревновани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я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E0206672-16E4-41F3-9586-C92ABFBE9D43}" type="parTrans" cxnId="{9EA5BAE6-2EE1-4194-B1BA-2F59D43F6081}">
      <dgm:prSet/>
      <dgm:spPr/>
      <dgm:t>
        <a:bodyPr/>
        <a:lstStyle/>
        <a:p>
          <a:endParaRPr lang="ru-RU"/>
        </a:p>
      </dgm:t>
    </dgm:pt>
    <dgm:pt modelId="{8F7530E5-DCE7-4960-B479-F17359DC02C3}" type="sibTrans" cxnId="{9EA5BAE6-2EE1-4194-B1BA-2F59D43F6081}">
      <dgm:prSet/>
      <dgm:spPr/>
      <dgm:t>
        <a:bodyPr/>
        <a:lstStyle/>
        <a:p>
          <a:endParaRPr lang="ru-RU"/>
        </a:p>
      </dgm:t>
    </dgm:pt>
    <dgm:pt modelId="{6C32579B-8D38-4CC9-ACE1-321D6B367274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игры с 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диалогом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C57A436-8214-465A-B766-64B7867DE690}" type="parTrans" cxnId="{96222658-1E69-47AA-808F-1A681739CDC6}">
      <dgm:prSet/>
      <dgm:spPr/>
      <dgm:t>
        <a:bodyPr/>
        <a:lstStyle/>
        <a:p>
          <a:endParaRPr lang="ru-RU"/>
        </a:p>
      </dgm:t>
    </dgm:pt>
    <dgm:pt modelId="{590DFB5D-5419-4B11-AC64-2EF339FCFACC}" type="sibTrans" cxnId="{96222658-1E69-47AA-808F-1A681739CDC6}">
      <dgm:prSet/>
      <dgm:spPr/>
      <dgm:t>
        <a:bodyPr/>
        <a:lstStyle/>
        <a:p>
          <a:endParaRPr lang="ru-RU"/>
        </a:p>
      </dgm:t>
    </dgm:pt>
    <dgm:pt modelId="{211CA1A1-EDBF-48E9-9014-428B4DFD9F09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словесные 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игры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0DFECF03-80BA-47C8-BBEB-79A65019672C}" type="parTrans" cxnId="{831D19F8-BC7B-4AB3-BDF2-9DC508623664}">
      <dgm:prSet/>
      <dgm:spPr/>
      <dgm:t>
        <a:bodyPr/>
        <a:lstStyle/>
        <a:p>
          <a:endParaRPr lang="ru-RU"/>
        </a:p>
      </dgm:t>
    </dgm:pt>
    <dgm:pt modelId="{40EAF276-F175-4C0A-9824-AD9B61D95163}" type="sibTrans" cxnId="{831D19F8-BC7B-4AB3-BDF2-9DC508623664}">
      <dgm:prSet/>
      <dgm:spPr/>
      <dgm:t>
        <a:bodyPr/>
        <a:lstStyle/>
        <a:p>
          <a:endParaRPr lang="ru-RU"/>
        </a:p>
      </dgm:t>
    </dgm:pt>
    <dgm:pt modelId="{F9884DF8-B9BF-4841-A2D9-6EBA2D686B9B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хороводные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 игры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08210EB5-0EA8-476D-BCDD-DE6C918A9767}" type="parTrans" cxnId="{9038705C-BB75-4571-9A52-C24C459BA7EC}">
      <dgm:prSet/>
      <dgm:spPr/>
      <dgm:t>
        <a:bodyPr/>
        <a:lstStyle/>
        <a:p>
          <a:endParaRPr lang="ru-RU"/>
        </a:p>
      </dgm:t>
    </dgm:pt>
    <dgm:pt modelId="{F183E2C4-FE2E-45F0-860A-F29B24AB649F}" type="sibTrans" cxnId="{9038705C-BB75-4571-9A52-C24C459BA7EC}">
      <dgm:prSet/>
      <dgm:spPr/>
      <dgm:t>
        <a:bodyPr/>
        <a:lstStyle/>
        <a:p>
          <a:endParaRPr lang="ru-RU"/>
        </a:p>
      </dgm:t>
    </dgm:pt>
    <dgm:pt modelId="{9D536CE6-B19C-422D-A13C-CD86F6E20CB7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подвижные</a:t>
          </a:r>
          <a:r>
            <a: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игры</a:t>
          </a:r>
          <a:endParaRPr lang="ru-RU" sz="24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85E20C3-AA91-4CC3-A032-15EBFBEFCAED}" type="parTrans" cxnId="{1D210AB0-620A-454F-BBCD-574568AA1305}">
      <dgm:prSet/>
      <dgm:spPr/>
      <dgm:t>
        <a:bodyPr/>
        <a:lstStyle/>
        <a:p>
          <a:endParaRPr lang="ru-RU"/>
        </a:p>
      </dgm:t>
    </dgm:pt>
    <dgm:pt modelId="{A5848588-9332-4032-805D-5FB215605D6C}" type="sibTrans" cxnId="{1D210AB0-620A-454F-BBCD-574568AA1305}">
      <dgm:prSet/>
      <dgm:spPr/>
      <dgm:t>
        <a:bodyPr/>
        <a:lstStyle/>
        <a:p>
          <a:endParaRPr lang="ru-RU"/>
        </a:p>
      </dgm:t>
    </dgm:pt>
    <dgm:pt modelId="{5CC5D194-3689-4990-8E2A-CC7D0FE930FC}" type="pres">
      <dgm:prSet presAssocID="{CBE9708A-32D3-43CF-BB67-EB54B12C11A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9C53B3-2450-429B-95B8-1A6347EDA728}" type="pres">
      <dgm:prSet presAssocID="{F7DAA0F4-22D0-48AC-95D1-67AE7605F616}" presName="centerShape" presStyleLbl="node0" presStyleIdx="0" presStyleCnt="1"/>
      <dgm:spPr/>
      <dgm:t>
        <a:bodyPr/>
        <a:lstStyle/>
        <a:p>
          <a:endParaRPr lang="ru-RU"/>
        </a:p>
      </dgm:t>
    </dgm:pt>
    <dgm:pt modelId="{B44AC2A4-38EE-474E-96F5-99226B1A2688}" type="pres">
      <dgm:prSet presAssocID="{359030D6-9B5C-43B3-9110-1C550E505CF3}" presName="parTrans" presStyleLbl="sibTrans2D1" presStyleIdx="0" presStyleCnt="6"/>
      <dgm:spPr/>
      <dgm:t>
        <a:bodyPr/>
        <a:lstStyle/>
        <a:p>
          <a:endParaRPr lang="ru-RU"/>
        </a:p>
      </dgm:t>
    </dgm:pt>
    <dgm:pt modelId="{DA12AE91-0C30-41D5-A66B-D7644208EF44}" type="pres">
      <dgm:prSet presAssocID="{359030D6-9B5C-43B3-9110-1C550E505CF3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C1A8AB16-49EB-4806-97E6-5ACE8F4370A6}" type="pres">
      <dgm:prSet presAssocID="{2735572D-12D6-498D-A3B3-E664731DF8E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5218A4-6B5B-4368-A5F1-0202E6BE8EE2}" type="pres">
      <dgm:prSet presAssocID="{E0206672-16E4-41F3-9586-C92ABFBE9D43}" presName="parTrans" presStyleLbl="sibTrans2D1" presStyleIdx="1" presStyleCnt="6"/>
      <dgm:spPr/>
      <dgm:t>
        <a:bodyPr/>
        <a:lstStyle/>
        <a:p>
          <a:endParaRPr lang="ru-RU"/>
        </a:p>
      </dgm:t>
    </dgm:pt>
    <dgm:pt modelId="{8B40E396-E806-49A9-94DD-F5E775B50A9C}" type="pres">
      <dgm:prSet presAssocID="{E0206672-16E4-41F3-9586-C92ABFBE9D43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FD28AE93-3E42-4356-B2F6-88E619B1357E}" type="pres">
      <dgm:prSet presAssocID="{D628C550-EB1D-46A6-9473-A92CF34AD752}" presName="node" presStyleLbl="node1" presStyleIdx="1" presStyleCnt="6" custRadScaleRad="100298" custRadScaleInc="-1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79E33C-FCC9-4BE5-9D95-A63F3FD1B8A2}" type="pres">
      <dgm:prSet presAssocID="{4C57A436-8214-465A-B766-64B7867DE690}" presName="parTrans" presStyleLbl="sibTrans2D1" presStyleIdx="2" presStyleCnt="6"/>
      <dgm:spPr/>
      <dgm:t>
        <a:bodyPr/>
        <a:lstStyle/>
        <a:p>
          <a:endParaRPr lang="ru-RU"/>
        </a:p>
      </dgm:t>
    </dgm:pt>
    <dgm:pt modelId="{D9DF6B65-4A51-4928-B162-0C6278459D1B}" type="pres">
      <dgm:prSet presAssocID="{4C57A436-8214-465A-B766-64B7867DE690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82AE8492-E913-4265-B2B1-AAA41D138495}" type="pres">
      <dgm:prSet presAssocID="{6C32579B-8D38-4CC9-ACE1-321D6B36727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320E0F-8C9D-4469-BC86-A0D1F636E3D3}" type="pres">
      <dgm:prSet presAssocID="{0DFECF03-80BA-47C8-BBEB-79A65019672C}" presName="parTrans" presStyleLbl="sibTrans2D1" presStyleIdx="3" presStyleCnt="6"/>
      <dgm:spPr/>
      <dgm:t>
        <a:bodyPr/>
        <a:lstStyle/>
        <a:p>
          <a:endParaRPr lang="ru-RU"/>
        </a:p>
      </dgm:t>
    </dgm:pt>
    <dgm:pt modelId="{F4E01A73-B088-4113-9478-51C27BE542D4}" type="pres">
      <dgm:prSet presAssocID="{0DFECF03-80BA-47C8-BBEB-79A65019672C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1A7AE170-0D4C-4225-86F9-6E0ACA6A002A}" type="pres">
      <dgm:prSet presAssocID="{211CA1A1-EDBF-48E9-9014-428B4DFD9F09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28C79D-8ECB-47E0-8DA0-60643E349DF0}" type="pres">
      <dgm:prSet presAssocID="{08210EB5-0EA8-476D-BCDD-DE6C918A9767}" presName="parTrans" presStyleLbl="sibTrans2D1" presStyleIdx="4" presStyleCnt="6"/>
      <dgm:spPr/>
      <dgm:t>
        <a:bodyPr/>
        <a:lstStyle/>
        <a:p>
          <a:endParaRPr lang="ru-RU"/>
        </a:p>
      </dgm:t>
    </dgm:pt>
    <dgm:pt modelId="{D8FDF62A-3966-41A2-9826-0F0A8702B851}" type="pres">
      <dgm:prSet presAssocID="{08210EB5-0EA8-476D-BCDD-DE6C918A9767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8BAB33E6-AF9C-412C-887F-C0CA7E905657}" type="pres">
      <dgm:prSet presAssocID="{F9884DF8-B9BF-4841-A2D9-6EBA2D686B9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FDC5C9-F4E9-4AAF-87D4-CF0B3CC2D27F}" type="pres">
      <dgm:prSet presAssocID="{785E20C3-AA91-4CC3-A032-15EBFBEFCAED}" presName="parTrans" presStyleLbl="sibTrans2D1" presStyleIdx="5" presStyleCnt="6"/>
      <dgm:spPr/>
      <dgm:t>
        <a:bodyPr/>
        <a:lstStyle/>
        <a:p>
          <a:endParaRPr lang="ru-RU"/>
        </a:p>
      </dgm:t>
    </dgm:pt>
    <dgm:pt modelId="{17FEC00B-664E-4BAA-9B27-92BE98E4496B}" type="pres">
      <dgm:prSet presAssocID="{785E20C3-AA91-4CC3-A032-15EBFBEFCAED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8E5437D0-152D-4192-935C-3FAC21C3BAA1}" type="pres">
      <dgm:prSet presAssocID="{9D536CE6-B19C-422D-A13C-CD86F6E20CB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BE1DF4-8377-45F9-B347-D25D3A83CE1C}" type="presOf" srcId="{785E20C3-AA91-4CC3-A032-15EBFBEFCAED}" destId="{AEFDC5C9-F4E9-4AAF-87D4-CF0B3CC2D27F}" srcOrd="0" destOrd="0" presId="urn:microsoft.com/office/officeart/2005/8/layout/radial5"/>
    <dgm:cxn modelId="{9038705C-BB75-4571-9A52-C24C459BA7EC}" srcId="{F7DAA0F4-22D0-48AC-95D1-67AE7605F616}" destId="{F9884DF8-B9BF-4841-A2D9-6EBA2D686B9B}" srcOrd="4" destOrd="0" parTransId="{08210EB5-0EA8-476D-BCDD-DE6C918A9767}" sibTransId="{F183E2C4-FE2E-45F0-860A-F29B24AB649F}"/>
    <dgm:cxn modelId="{960A2EA6-4755-4477-B708-B4DBB2259E36}" type="presOf" srcId="{785E20C3-AA91-4CC3-A032-15EBFBEFCAED}" destId="{17FEC00B-664E-4BAA-9B27-92BE98E4496B}" srcOrd="1" destOrd="0" presId="urn:microsoft.com/office/officeart/2005/8/layout/radial5"/>
    <dgm:cxn modelId="{AFD4588D-9B43-401C-8C6D-908992C0BB02}" type="presOf" srcId="{F7DAA0F4-22D0-48AC-95D1-67AE7605F616}" destId="{039C53B3-2450-429B-95B8-1A6347EDA728}" srcOrd="0" destOrd="0" presId="urn:microsoft.com/office/officeart/2005/8/layout/radial5"/>
    <dgm:cxn modelId="{0BE835A4-5A5E-4E53-888F-BB85D2EEA1C4}" type="presOf" srcId="{4C57A436-8214-465A-B766-64B7867DE690}" destId="{D9DF6B65-4A51-4928-B162-0C6278459D1B}" srcOrd="1" destOrd="0" presId="urn:microsoft.com/office/officeart/2005/8/layout/radial5"/>
    <dgm:cxn modelId="{AC611308-F330-4E1C-AB2D-A004E9423752}" type="presOf" srcId="{08210EB5-0EA8-476D-BCDD-DE6C918A9767}" destId="{D8FDF62A-3966-41A2-9826-0F0A8702B851}" srcOrd="1" destOrd="0" presId="urn:microsoft.com/office/officeart/2005/8/layout/radial5"/>
    <dgm:cxn modelId="{96222658-1E69-47AA-808F-1A681739CDC6}" srcId="{F7DAA0F4-22D0-48AC-95D1-67AE7605F616}" destId="{6C32579B-8D38-4CC9-ACE1-321D6B367274}" srcOrd="2" destOrd="0" parTransId="{4C57A436-8214-465A-B766-64B7867DE690}" sibTransId="{590DFB5D-5419-4B11-AC64-2EF339FCFACC}"/>
    <dgm:cxn modelId="{6DCAB593-ACAD-4588-ADDF-A9572BAF2410}" type="presOf" srcId="{CBE9708A-32D3-43CF-BB67-EB54B12C11A4}" destId="{5CC5D194-3689-4990-8E2A-CC7D0FE930FC}" srcOrd="0" destOrd="0" presId="urn:microsoft.com/office/officeart/2005/8/layout/radial5"/>
    <dgm:cxn modelId="{DA7FFD75-8D94-402D-9C8A-D62AFB4AA319}" type="presOf" srcId="{2735572D-12D6-498D-A3B3-E664731DF8EF}" destId="{C1A8AB16-49EB-4806-97E6-5ACE8F4370A6}" srcOrd="0" destOrd="0" presId="urn:microsoft.com/office/officeart/2005/8/layout/radial5"/>
    <dgm:cxn modelId="{48DC05E3-F8B9-40D6-B7B1-677C2A60EA31}" type="presOf" srcId="{D628C550-EB1D-46A6-9473-A92CF34AD752}" destId="{FD28AE93-3E42-4356-B2F6-88E619B1357E}" srcOrd="0" destOrd="0" presId="urn:microsoft.com/office/officeart/2005/8/layout/radial5"/>
    <dgm:cxn modelId="{820FEAC6-03F0-47F5-93B9-FF1EB1B72A5B}" type="presOf" srcId="{E0206672-16E4-41F3-9586-C92ABFBE9D43}" destId="{8B40E396-E806-49A9-94DD-F5E775B50A9C}" srcOrd="1" destOrd="0" presId="urn:microsoft.com/office/officeart/2005/8/layout/radial5"/>
    <dgm:cxn modelId="{C8CE51E4-D5D3-45CC-A10F-FB868010704F}" type="presOf" srcId="{0DFECF03-80BA-47C8-BBEB-79A65019672C}" destId="{F4E01A73-B088-4113-9478-51C27BE542D4}" srcOrd="1" destOrd="0" presId="urn:microsoft.com/office/officeart/2005/8/layout/radial5"/>
    <dgm:cxn modelId="{DDBB2912-CBFD-4A84-9AB8-AA2451C6F5D9}" type="presOf" srcId="{4C57A436-8214-465A-B766-64B7867DE690}" destId="{AF79E33C-FCC9-4BE5-9D95-A63F3FD1B8A2}" srcOrd="0" destOrd="0" presId="urn:microsoft.com/office/officeart/2005/8/layout/radial5"/>
    <dgm:cxn modelId="{A45EE161-4FAB-4908-AFFE-C5D930575451}" type="presOf" srcId="{359030D6-9B5C-43B3-9110-1C550E505CF3}" destId="{DA12AE91-0C30-41D5-A66B-D7644208EF44}" srcOrd="1" destOrd="0" presId="urn:microsoft.com/office/officeart/2005/8/layout/radial5"/>
    <dgm:cxn modelId="{763F2787-1512-44BD-BBCE-4560587509C3}" type="presOf" srcId="{9D536CE6-B19C-422D-A13C-CD86F6E20CB7}" destId="{8E5437D0-152D-4192-935C-3FAC21C3BAA1}" srcOrd="0" destOrd="0" presId="urn:microsoft.com/office/officeart/2005/8/layout/radial5"/>
    <dgm:cxn modelId="{DC0C452A-EECB-4E48-86D5-4995FFF47624}" type="presOf" srcId="{211CA1A1-EDBF-48E9-9014-428B4DFD9F09}" destId="{1A7AE170-0D4C-4225-86F9-6E0ACA6A002A}" srcOrd="0" destOrd="0" presId="urn:microsoft.com/office/officeart/2005/8/layout/radial5"/>
    <dgm:cxn modelId="{1D210AB0-620A-454F-BBCD-574568AA1305}" srcId="{F7DAA0F4-22D0-48AC-95D1-67AE7605F616}" destId="{9D536CE6-B19C-422D-A13C-CD86F6E20CB7}" srcOrd="5" destOrd="0" parTransId="{785E20C3-AA91-4CC3-A032-15EBFBEFCAED}" sibTransId="{A5848588-9332-4032-805D-5FB215605D6C}"/>
    <dgm:cxn modelId="{34FEDE8E-2206-4FB4-B435-88C07A47A95A}" type="presOf" srcId="{F9884DF8-B9BF-4841-A2D9-6EBA2D686B9B}" destId="{8BAB33E6-AF9C-412C-887F-C0CA7E905657}" srcOrd="0" destOrd="0" presId="urn:microsoft.com/office/officeart/2005/8/layout/radial5"/>
    <dgm:cxn modelId="{866459DC-DC20-473E-A784-3F3AB097646C}" srcId="{CBE9708A-32D3-43CF-BB67-EB54B12C11A4}" destId="{F7DAA0F4-22D0-48AC-95D1-67AE7605F616}" srcOrd="0" destOrd="0" parTransId="{616A6644-F026-4617-87AD-8937F90D1297}" sibTransId="{681C8FCB-4EF1-4B58-8CC6-F66097E3F04C}"/>
    <dgm:cxn modelId="{C49FDBE9-DA0E-4133-8A40-0184CEAEC3DE}" type="presOf" srcId="{0DFECF03-80BA-47C8-BBEB-79A65019672C}" destId="{32320E0F-8C9D-4469-BC86-A0D1F636E3D3}" srcOrd="0" destOrd="0" presId="urn:microsoft.com/office/officeart/2005/8/layout/radial5"/>
    <dgm:cxn modelId="{9884556E-C531-45C7-810E-1EAB7557BF4A}" type="presOf" srcId="{6C32579B-8D38-4CC9-ACE1-321D6B367274}" destId="{82AE8492-E913-4265-B2B1-AAA41D138495}" srcOrd="0" destOrd="0" presId="urn:microsoft.com/office/officeart/2005/8/layout/radial5"/>
    <dgm:cxn modelId="{E87914DC-02E0-4483-90EB-4DE6B8C91BA9}" type="presOf" srcId="{08210EB5-0EA8-476D-BCDD-DE6C918A9767}" destId="{0E28C79D-8ECB-47E0-8DA0-60643E349DF0}" srcOrd="0" destOrd="0" presId="urn:microsoft.com/office/officeart/2005/8/layout/radial5"/>
    <dgm:cxn modelId="{831D19F8-BC7B-4AB3-BDF2-9DC508623664}" srcId="{F7DAA0F4-22D0-48AC-95D1-67AE7605F616}" destId="{211CA1A1-EDBF-48E9-9014-428B4DFD9F09}" srcOrd="3" destOrd="0" parTransId="{0DFECF03-80BA-47C8-BBEB-79A65019672C}" sibTransId="{40EAF276-F175-4C0A-9824-AD9B61D95163}"/>
    <dgm:cxn modelId="{9EA5BAE6-2EE1-4194-B1BA-2F59D43F6081}" srcId="{F7DAA0F4-22D0-48AC-95D1-67AE7605F616}" destId="{D628C550-EB1D-46A6-9473-A92CF34AD752}" srcOrd="1" destOrd="0" parTransId="{E0206672-16E4-41F3-9586-C92ABFBE9D43}" sibTransId="{8F7530E5-DCE7-4960-B479-F17359DC02C3}"/>
    <dgm:cxn modelId="{B209A6BA-1AE6-4DB5-8C6B-02BB4D3DF91E}" type="presOf" srcId="{359030D6-9B5C-43B3-9110-1C550E505CF3}" destId="{B44AC2A4-38EE-474E-96F5-99226B1A2688}" srcOrd="0" destOrd="0" presId="urn:microsoft.com/office/officeart/2005/8/layout/radial5"/>
    <dgm:cxn modelId="{D368689E-EE63-4B95-A722-E6B58C63CE16}" srcId="{F7DAA0F4-22D0-48AC-95D1-67AE7605F616}" destId="{2735572D-12D6-498D-A3B3-E664731DF8EF}" srcOrd="0" destOrd="0" parTransId="{359030D6-9B5C-43B3-9110-1C550E505CF3}" sibTransId="{EB4B00C0-E735-4FC3-8EF7-E1E1C264852E}"/>
    <dgm:cxn modelId="{A487FB5C-4A62-4A30-86A2-AB6C76D6C29A}" type="presOf" srcId="{E0206672-16E4-41F3-9586-C92ABFBE9D43}" destId="{D45218A4-6B5B-4368-A5F1-0202E6BE8EE2}" srcOrd="0" destOrd="0" presId="urn:microsoft.com/office/officeart/2005/8/layout/radial5"/>
    <dgm:cxn modelId="{5E446AF7-7570-427F-900D-7927BF6459A1}" type="presParOf" srcId="{5CC5D194-3689-4990-8E2A-CC7D0FE930FC}" destId="{039C53B3-2450-429B-95B8-1A6347EDA728}" srcOrd="0" destOrd="0" presId="urn:microsoft.com/office/officeart/2005/8/layout/radial5"/>
    <dgm:cxn modelId="{4F524577-4FD6-4391-A30B-9DC58914D65D}" type="presParOf" srcId="{5CC5D194-3689-4990-8E2A-CC7D0FE930FC}" destId="{B44AC2A4-38EE-474E-96F5-99226B1A2688}" srcOrd="1" destOrd="0" presId="urn:microsoft.com/office/officeart/2005/8/layout/radial5"/>
    <dgm:cxn modelId="{0AC0D29F-A97F-45A9-BA02-68B37EE5AF99}" type="presParOf" srcId="{B44AC2A4-38EE-474E-96F5-99226B1A2688}" destId="{DA12AE91-0C30-41D5-A66B-D7644208EF44}" srcOrd="0" destOrd="0" presId="urn:microsoft.com/office/officeart/2005/8/layout/radial5"/>
    <dgm:cxn modelId="{C424D6BB-8E0D-40B2-A3FA-0A7CD686B872}" type="presParOf" srcId="{5CC5D194-3689-4990-8E2A-CC7D0FE930FC}" destId="{C1A8AB16-49EB-4806-97E6-5ACE8F4370A6}" srcOrd="2" destOrd="0" presId="urn:microsoft.com/office/officeart/2005/8/layout/radial5"/>
    <dgm:cxn modelId="{5D71CF71-97EA-4FC1-8E15-C00B0FC3874F}" type="presParOf" srcId="{5CC5D194-3689-4990-8E2A-CC7D0FE930FC}" destId="{D45218A4-6B5B-4368-A5F1-0202E6BE8EE2}" srcOrd="3" destOrd="0" presId="urn:microsoft.com/office/officeart/2005/8/layout/radial5"/>
    <dgm:cxn modelId="{43E16EDA-5149-48EE-9B94-B49C773EE0E5}" type="presParOf" srcId="{D45218A4-6B5B-4368-A5F1-0202E6BE8EE2}" destId="{8B40E396-E806-49A9-94DD-F5E775B50A9C}" srcOrd="0" destOrd="0" presId="urn:microsoft.com/office/officeart/2005/8/layout/radial5"/>
    <dgm:cxn modelId="{12777EC4-0C50-4E71-A2B2-DC2DE6E29A82}" type="presParOf" srcId="{5CC5D194-3689-4990-8E2A-CC7D0FE930FC}" destId="{FD28AE93-3E42-4356-B2F6-88E619B1357E}" srcOrd="4" destOrd="0" presId="urn:microsoft.com/office/officeart/2005/8/layout/radial5"/>
    <dgm:cxn modelId="{3B7F9147-3ABE-43D3-89AD-FF8D52157F24}" type="presParOf" srcId="{5CC5D194-3689-4990-8E2A-CC7D0FE930FC}" destId="{AF79E33C-FCC9-4BE5-9D95-A63F3FD1B8A2}" srcOrd="5" destOrd="0" presId="urn:microsoft.com/office/officeart/2005/8/layout/radial5"/>
    <dgm:cxn modelId="{C7A46BBC-8586-495E-92C8-83314D11F13C}" type="presParOf" srcId="{AF79E33C-FCC9-4BE5-9D95-A63F3FD1B8A2}" destId="{D9DF6B65-4A51-4928-B162-0C6278459D1B}" srcOrd="0" destOrd="0" presId="urn:microsoft.com/office/officeart/2005/8/layout/radial5"/>
    <dgm:cxn modelId="{6A4BA9AB-825C-4A6C-9667-5274C419A760}" type="presParOf" srcId="{5CC5D194-3689-4990-8E2A-CC7D0FE930FC}" destId="{82AE8492-E913-4265-B2B1-AAA41D138495}" srcOrd="6" destOrd="0" presId="urn:microsoft.com/office/officeart/2005/8/layout/radial5"/>
    <dgm:cxn modelId="{F791902C-7196-4B43-98A8-F854FD9984C5}" type="presParOf" srcId="{5CC5D194-3689-4990-8E2A-CC7D0FE930FC}" destId="{32320E0F-8C9D-4469-BC86-A0D1F636E3D3}" srcOrd="7" destOrd="0" presId="urn:microsoft.com/office/officeart/2005/8/layout/radial5"/>
    <dgm:cxn modelId="{4946A06E-2278-4070-9E79-737BDE82F045}" type="presParOf" srcId="{32320E0F-8C9D-4469-BC86-A0D1F636E3D3}" destId="{F4E01A73-B088-4113-9478-51C27BE542D4}" srcOrd="0" destOrd="0" presId="urn:microsoft.com/office/officeart/2005/8/layout/radial5"/>
    <dgm:cxn modelId="{840B601C-1740-4D59-AE05-6E9AD5B8D952}" type="presParOf" srcId="{5CC5D194-3689-4990-8E2A-CC7D0FE930FC}" destId="{1A7AE170-0D4C-4225-86F9-6E0ACA6A002A}" srcOrd="8" destOrd="0" presId="urn:microsoft.com/office/officeart/2005/8/layout/radial5"/>
    <dgm:cxn modelId="{0E49A161-C36A-488F-95E8-9B4149E1C716}" type="presParOf" srcId="{5CC5D194-3689-4990-8E2A-CC7D0FE930FC}" destId="{0E28C79D-8ECB-47E0-8DA0-60643E349DF0}" srcOrd="9" destOrd="0" presId="urn:microsoft.com/office/officeart/2005/8/layout/radial5"/>
    <dgm:cxn modelId="{B6F8A6A3-B2E2-4D41-B5AE-A52010DC140F}" type="presParOf" srcId="{0E28C79D-8ECB-47E0-8DA0-60643E349DF0}" destId="{D8FDF62A-3966-41A2-9826-0F0A8702B851}" srcOrd="0" destOrd="0" presId="urn:microsoft.com/office/officeart/2005/8/layout/radial5"/>
    <dgm:cxn modelId="{237E2FEB-B5C0-41F3-AFC7-67FE2AA242B0}" type="presParOf" srcId="{5CC5D194-3689-4990-8E2A-CC7D0FE930FC}" destId="{8BAB33E6-AF9C-412C-887F-C0CA7E905657}" srcOrd="10" destOrd="0" presId="urn:microsoft.com/office/officeart/2005/8/layout/radial5"/>
    <dgm:cxn modelId="{5151C040-43AE-4060-9495-3ED1246CFBE7}" type="presParOf" srcId="{5CC5D194-3689-4990-8E2A-CC7D0FE930FC}" destId="{AEFDC5C9-F4E9-4AAF-87D4-CF0B3CC2D27F}" srcOrd="11" destOrd="0" presId="urn:microsoft.com/office/officeart/2005/8/layout/radial5"/>
    <dgm:cxn modelId="{93852B22-0110-4ADD-A0D3-2B10745C1F50}" type="presParOf" srcId="{AEFDC5C9-F4E9-4AAF-87D4-CF0B3CC2D27F}" destId="{17FEC00B-664E-4BAA-9B27-92BE98E4496B}" srcOrd="0" destOrd="0" presId="urn:microsoft.com/office/officeart/2005/8/layout/radial5"/>
    <dgm:cxn modelId="{181530CB-4A82-49F1-A3A0-182FE9ECD48C}" type="presParOf" srcId="{5CC5D194-3689-4990-8E2A-CC7D0FE930FC}" destId="{8E5437D0-152D-4192-935C-3FAC21C3BAA1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B770AA-5353-4B49-9A7D-BF3836D44CF3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3D3197-D053-4475-9E37-AAA4104B4FD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B770AA-5353-4B49-9A7D-BF3836D44CF3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3D3197-D053-4475-9E37-AAA4104B4F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B770AA-5353-4B49-9A7D-BF3836D44CF3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3D3197-D053-4475-9E37-AAA4104B4F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B770AA-5353-4B49-9A7D-BF3836D44CF3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3D3197-D053-4475-9E37-AAA4104B4F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B770AA-5353-4B49-9A7D-BF3836D44CF3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3D3197-D053-4475-9E37-AAA4104B4FD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B770AA-5353-4B49-9A7D-BF3836D44CF3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3D3197-D053-4475-9E37-AAA4104B4F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B770AA-5353-4B49-9A7D-BF3836D44CF3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3D3197-D053-4475-9E37-AAA4104B4F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B770AA-5353-4B49-9A7D-BF3836D44CF3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3D3197-D053-4475-9E37-AAA4104B4F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B770AA-5353-4B49-9A7D-BF3836D44CF3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3D3197-D053-4475-9E37-AAA4104B4FD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B770AA-5353-4B49-9A7D-BF3836D44CF3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3D3197-D053-4475-9E37-AAA4104B4F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B770AA-5353-4B49-9A7D-BF3836D44CF3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3D3197-D053-4475-9E37-AAA4104B4FD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46B770AA-5353-4B49-9A7D-BF3836D44CF3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B3D3197-D053-4475-9E37-AAA4104B4FD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yandex.ru/clck/jsredir?from=yandex.ru;images/search;images;;&amp;text=&amp;etext=8143.pJec6rM7On1JOC2IzHG9b2-fMAmUkKdMySx32R48ng1PQwcdEeIYNYOn1JqCJySJHZUaNXheRIQJav_tItL8x3x0cLw4RHwAz-7eluFcYuo.accef68bdb04687d473fe98db5523e83c0209b27&amp;uuid=&amp;state=tid_Wvm4RM28ca_MiO4Ne9osTPtpHS9wicjEF5X7fRziVPIHCd9FyQ,,&amp;data=UlNrNmk5WktYejY4cHFySjRXSWhXQkpNNUNHWjB3S1FyQkJWeXhRYllmOThnaEl5LVpocGFfV3JYVVV3Tm9PQ2daNmxNdHE1c0M4clNBbjZ3ZFAzT3hRU21IM1hrVHlHU0xuR2cwN1h6Q0txa1pIMzdhdWJ2U3lUVi1KaEF1VGJKeEZJNExlMEVxbyw,&amp;sign=e66c4fb9b8f5ab813a339279395d8203&amp;keyno=0&amp;b64e=2&amp;l10n=ru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u.wikipedia.org/wiki/%D0%9D%D0%B0%D1%86%D0%B8%D0%BE%D0%BD%D0%B0%D0%BB%D1%8C%D0%BD%D0%B0%D1%8F_%D1%85%D1%83%D0%B4%D0%BE%D0%B6%D0%B5%D1%81%D1%82%D0%B2%D0%B5%D0%BD%D0%BD%D0%B0%D1%8F_%D0%B3%D0%B0%D0%BB%D0%B5%D1%80%D0%B5%D1%8F_(%D0%90%D1%84%D0%B8%D0%BD%D1%8B)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412776"/>
            <a:ext cx="4211960" cy="421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Прямоугольник 4"/>
          <p:cNvSpPr>
            <a:spLocks noChangeArrowheads="1"/>
          </p:cNvSpPr>
          <p:nvPr/>
        </p:nvSpPr>
        <p:spPr bwMode="auto">
          <a:xfrm>
            <a:off x="457200" y="-171400"/>
            <a:ext cx="86868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 smtClean="0"/>
              <a:t> </a:t>
            </a:r>
            <a:endParaRPr lang="ru-RU" sz="1200" dirty="0" smtClean="0"/>
          </a:p>
          <a:p>
            <a:pPr algn="ctr" eaLnBrk="1" hangingPunct="1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 Администрации города Новочеркасска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ММРЦ - МБДОУ детский сад № 9 города Новочеркасска </a:t>
            </a: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60" name="Прямоугольник 5"/>
          <p:cNvSpPr>
            <a:spLocks noChangeArrowheads="1"/>
          </p:cNvSpPr>
          <p:nvPr/>
        </p:nvSpPr>
        <p:spPr bwMode="auto">
          <a:xfrm>
            <a:off x="899592" y="1700808"/>
            <a:ext cx="4197424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Мастер-класса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педагогов ДОУ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«Народные игры как уникальный способ познания мира                                         детьми старшего дошкольного возраста»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61" name="Прямоугольник 6"/>
          <p:cNvSpPr>
            <a:spLocks noChangeArrowheads="1"/>
          </p:cNvSpPr>
          <p:nvPr/>
        </p:nvSpPr>
        <p:spPr bwMode="auto">
          <a:xfrm>
            <a:off x="3779912" y="5661248"/>
            <a:ext cx="4932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Подготовили: Комарова Елена Борисовна, </a:t>
            </a:r>
          </a:p>
          <a:p>
            <a:pPr algn="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МБДОУ детского сада №9, г. Новочеркасск</a:t>
            </a:r>
          </a:p>
          <a:p>
            <a:pPr algn="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Игошина Ирина Викторовна,</a:t>
            </a:r>
          </a:p>
          <a:p>
            <a:pPr algn="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МБДОУ детского сада №9, г. Новочеркасск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62" name="Прямоугольник 7"/>
          <p:cNvSpPr>
            <a:spLocks noChangeArrowheads="1"/>
          </p:cNvSpPr>
          <p:nvPr/>
        </p:nvSpPr>
        <p:spPr bwMode="auto">
          <a:xfrm>
            <a:off x="1187624" y="6237312"/>
            <a:ext cx="23635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г.Новочеркасск, 2019</a:t>
            </a:r>
            <a:endParaRPr lang="ru-RU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490338"/>
            <a:ext cx="7776864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Региональный семинар по проблеме                                                                                                              «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условий для формирования основ толерантной культуры личности дошкольника, педагога и родителя посредством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проектной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1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http://funkyimg.com/i/2cL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4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067944" y="2606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Андре Анри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Даржелас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(1828-1906)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французский художник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«Жмурки»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6" name="Picture 2" descr="Боб Байерли (год рожд. 1941). Америка. Гонки в мешках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-171400"/>
            <a:ext cx="9252520" cy="702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267744" y="5902052"/>
            <a:ext cx="5508104" cy="692696"/>
          </a:xfrm>
        </p:spPr>
        <p:txBody>
          <a:bodyPr>
            <a:normAutofit fontScale="90000"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Боб </a:t>
            </a:r>
            <a:r>
              <a:rPr lang="ru-RU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Байерли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(г.р. 1941). Америка. </a:t>
            </a:r>
            <a:b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«Гонки в мешках»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mtdata.ru/u9/photo69B1/20613863364-0/original.jpg#206138633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6916" y="2996952"/>
            <a:ext cx="5337084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6" name="Picture 6" descr="http://mtdata.ru/u12/photo98D8/20513810401-0/original.jpg#205138104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5076056" cy="4060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436096" y="404664"/>
            <a:ext cx="30243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Фредерик Морган 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(1847-1927)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великобританский художник</a:t>
            </a:r>
            <a:endParaRPr lang="ru-RU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0" name="Picture 2" descr="http://funkyimg.com/i/2cS9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95536" y="260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Джордж Уильям Уиллис ( 1845-1869) «Чехарда»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8914" name="Picture 2" descr="https://upload.wikimedia.org/wikipedia/commons/3/32/Duverger_Hopscot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076056" y="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Теофиль Эммануэль 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Дюверже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1821- 1901</a:t>
            </a:r>
          </a:p>
          <a:p>
            <a:pPr lvl="0"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французский художника</a:t>
            </a:r>
          </a:p>
          <a:p>
            <a:pPr lvl="0"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«Игры в классики»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00808"/>
            <a:ext cx="325070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Фредерик Морган </a:t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(1847-1927)</a:t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великобританский художник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http://mtdata.ru/u18/photo9498/20268829889-0/original.jpg#202688298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0"/>
            <a:ext cx="543609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43608" y="4149080"/>
            <a:ext cx="2592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Известен своими идиллическими жанровыми картинами о детстве.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3490" name="Picture 2" descr="https://i023.radikal.ru/1407/19/d6edafef1bbd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9512" y="1886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АнтонГенрих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Диффенбах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(1831–1914)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немецкий художник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https://upload.wikimedia.org/wikipedia/commons/thumb/4/49/Carl_Massmann_Kinderreigen.jpg/1200px-Carl_Massmann_Kinderreigen.jpg"/>
          <p:cNvPicPr>
            <a:picLocks noChangeAspect="1" noChangeArrowheads="1"/>
          </p:cNvPicPr>
          <p:nvPr/>
        </p:nvPicPr>
        <p:blipFill>
          <a:blip r:embed="rId2" cstate="print"/>
          <a:srcRect l="10548"/>
          <a:stretch>
            <a:fillRect/>
          </a:stretch>
        </p:blipFill>
        <p:spPr bwMode="auto">
          <a:xfrm>
            <a:off x="4211960" y="2924944"/>
            <a:ext cx="4932040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580112" y="692696"/>
            <a:ext cx="32758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Карл 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Массманн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(1859-1929)</a:t>
            </a:r>
          </a:p>
          <a:p>
            <a:pPr algn="ctr"/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австрийский художник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ttps://otvet.imgsmail.ru/download/u_aeff9d539d72eabecc64b4da5c45d00c_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436097" cy="4001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95536" y="4653136"/>
            <a:ext cx="3384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Карл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Массманн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«Детские игры»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5538" name="Picture 2" descr="http://schoolbiblio.ucoz.ru/_ld/3/012237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774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779912" y="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ГАРРИ БРУКЕР (1848-1940). </a:t>
            </a:r>
          </a:p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АНГЛИЙСКИЙ ЖАНРОВЫЙ ЖИВОПИСЕЦ</a:t>
            </a:r>
            <a:endParaRPr lang="ru-RU" sz="1600" b="1" cap="all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im0-tub-ru.yandex.net/i?id=35f3065582f8ad3708c6e6d5d8663da1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32040" cy="3955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83568" y="4221088"/>
            <a:ext cx="36724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Уильямом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Блиссом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(1881)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«Путешествие в стогах сена»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24128" y="0"/>
            <a:ext cx="281333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Сэмюэл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Макклый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(1831 - 1904)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ирландский художник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«Прятки»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https://img0.liveinternet.ru/images/foto/b/3/apps/0/461/461910_samuel_mcclo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2950" y="1485900"/>
            <a:ext cx="4591050" cy="537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58108" y="-12144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</a:t>
            </a:r>
            <a:r>
              <a:rPr lang="ru-RU" sz="43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43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559275"/>
            <a:ext cx="51663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75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современном этапе развития нашего общества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знание и уважение национальной культуры своего и других народов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выступает как одно из условий успешной адаптации личности в современном поликультурном обществе.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3660109"/>
            <a:ext cx="61561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Одним из эффективных, увлекательных и доступных для детей дошкольного возраста средством приобщения к национальной культуре является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народная игра. 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помнит неизменных пряток,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ловишек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салочек! Когда они возникли?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Кто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придумал эти игры? На этот вопрос только один ответ: они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созданы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народом.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1107">
            <a:off x="6147405" y="1301378"/>
            <a:ext cx="2844204" cy="21331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62309">
            <a:off x="280658" y="3625612"/>
            <a:ext cx="2675820" cy="200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50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.pinimg.com/originals/6c/f8/54/6cf854709649208f9c71c2451df3a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22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572000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Фредерико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Олива (1880-1920)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итальянский художник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i.pinimg.com/originals/53/5a/28/535a28b4a06804ef7320a31ef8fbd867.jpg"/>
          <p:cNvPicPr>
            <a:picLocks noChangeAspect="1" noChangeArrowheads="1"/>
          </p:cNvPicPr>
          <p:nvPr/>
        </p:nvPicPr>
        <p:blipFill>
          <a:blip r:embed="rId2" cstate="print"/>
          <a:srcRect r="11698"/>
          <a:stretch>
            <a:fillRect/>
          </a:stretch>
        </p:blipFill>
        <p:spPr bwMode="auto">
          <a:xfrm>
            <a:off x="0" y="0"/>
            <a:ext cx="9144000" cy="6936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23528" y="332656"/>
            <a:ext cx="39370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Владимир Егорович Маковский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(1846-1920)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«Хоровод»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Бросок Кольца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940152" y="1916832"/>
            <a:ext cx="32038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Уильям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Мерритт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Чейз </a:t>
            </a:r>
          </a:p>
          <a:p>
            <a:pPr algn="ctr"/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1849−1916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американский художник</a:t>
            </a:r>
          </a:p>
          <a:p>
            <a:pPr algn="ctr"/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«Бросок кольца»</a:t>
            </a:r>
          </a:p>
          <a:p>
            <a:pPr algn="ctr"/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514" name="Picture 2" descr="http://funkyimg.com/i/2cu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92910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puzzleit.ru/files/puzzles/162/161800/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0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1886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cap="al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ГАРРИ БРУКЕР (1848-1940). </a:t>
            </a:r>
          </a:p>
          <a:p>
            <a:pPr algn="ctr"/>
            <a:r>
              <a:rPr lang="ru-RU" b="1" cap="al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АНГЛИЙСКИЙ ЖАНРОВЫЙ ЖИВОПИСЕЦ</a:t>
            </a:r>
            <a:endParaRPr lang="ru-RU" b="1" cap="al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img-fotki.yandex.ru/get/4611/135869270.5/0_83672_41583dbc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995936" y="260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Николай Андреевич Кошелев  (1840-1918)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«Дети, катающие пасхальные яйца»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0418" name="Picture 2" descr="https://imgprx.livejournal.net/0fe7975d3ef100cec0264a1d56e58460374f6b45/S9ORV7UZ93-5-mofdXvI8jXGRUE_qHUXDQCgJnz7rWpul9rTsdgm-XQWeWNb2Zepv0GWe-khKFWsodNeQ1SF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Анри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Даржелас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(1828-1906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) французский художник</a:t>
            </a:r>
          </a:p>
          <a:p>
            <a:pPr lvl="0" algn="ctr">
              <a:spcBef>
                <a:spcPct val="0"/>
              </a:spcBef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«Игровое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время»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https://i.pinimg.com/736x/fc/34/07/fc34072467c861e77241cbee3eea4da9--paintings-on-canvas-painting-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555776" y="57332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Теодор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Клеехаас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1854-1929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немецкий художник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s019.radikal.ru/i624/1308/9d/cf4278f951c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5455" y="1"/>
            <a:ext cx="551854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520" y="1412776"/>
            <a:ext cx="349188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Георгиос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Яковидис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греческий художник, </a:t>
            </a:r>
          </a:p>
          <a:p>
            <a:pPr algn="ctr"/>
            <a:endParaRPr 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1852-1932</a:t>
            </a:r>
            <a:endParaRPr 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Первый директор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4" tooltip="Национальная художественная галерея (Афины)"/>
              </a:rPr>
              <a:t>Национальной галереи Греции</a:t>
            </a:r>
            <a:endParaRPr 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«Сестры».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https://puzzleit.ru/files/puzzles/162/161693/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475656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Гарри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Брукер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(1848-1940).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Английский жанровый живописец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Антонио Паолетти. (1834 - 1912). Италия. Жмурки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39552" y="5733256"/>
            <a:ext cx="7200800" cy="150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Антонио </a:t>
            </a:r>
            <a:r>
              <a:rPr kumimoji="0" lang="ru-RU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Паолетти</a:t>
            </a:r>
            <a:r>
              <a:rPr lang="ru-RU" sz="2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(1834 - 1912). Италия.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Жмурки</a:t>
            </a:r>
            <a:r>
              <a:rPr lang="ru-RU" sz="2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11124"/>
            <a:ext cx="482453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834210290"/>
              </p:ext>
            </p:extLst>
          </p:nvPr>
        </p:nvGraphicFramePr>
        <p:xfrm>
          <a:off x="323528" y="161256"/>
          <a:ext cx="8496944" cy="6696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225485" y="3942992"/>
            <a:ext cx="47525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Народная игра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важнейший способ передачи богатства традиции от одного поколения к другому, приобщения к национальной культуре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Антонио Паолетти. (1834 - 1912). Италия. Жмурки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1738128"/>
            <a:ext cx="2939819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79512" y="116632"/>
            <a:ext cx="2519240" cy="132343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Функцией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народной игры является - развлекательная, потом воспитательная, коммуникативная.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openlesson.ru/wp-content/gallery/psi/43ef4d5af0b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51520" y="1886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Гарри 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Брукер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 (1848-1940)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английский жанровый живописец «Жмурки» 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0418" name="Picture 2" descr="http://funkyimg.com/i/2cKR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211960" y="260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Рыбаков Гавриил Федорович (1859-1905) Игра в жмурки.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4274" name="Picture 2" descr="https://img0.liveinternet.ru/images/attach/c/8/101/989/101989402_large_Skittles_High_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63688" y="57332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Гарри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Брукер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(1848-1940).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Английский жанровый живописец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https://4.404content.com/resize/730x-/1/F2/A3/1045559335088031125/fullsi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5805264"/>
            <a:ext cx="36724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Федот Васильевич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Сычков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советский художник-живописец (1870-1958)</a:t>
            </a:r>
          </a:p>
          <a:p>
            <a:pPr lvl="0" algn="ctr">
              <a:spcBef>
                <a:spcPct val="0"/>
              </a:spcBef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Лепка снеговика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5058" name="Picture 2" descr="http://www.sothebys.com/content/dam/stb/lots/L15/L15133/001L15133_8NVP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707904" y="5715000"/>
            <a:ext cx="3600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Джон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орган 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«Игра в снежки»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s1.babiki.ru/uploads/images/01/71/50/2014/05/31/9525b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391352" y="5842337"/>
            <a:ext cx="47526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Федот Васильевич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Сычков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(1870-1958)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советский художник-живописец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  гор»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https://i.pinimg.com/originals/6d/33/35/6d333580eaea79a5a67a21ac2fc1722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https://content-4.foto.my.mail.ru/community/ickycctvo-2015./_groupsphoto/h-111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5380672"/>
            <a:ext cx="55081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Никола́й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Петро́вич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Богда́нов-Бе́льский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( 1868 -1945) 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русский художник передвижник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действительный член Императорской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Академии художеств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87797" y="1628800"/>
            <a:ext cx="3456203" cy="3108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Теодор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Клеехаас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1854-1929</a:t>
            </a:r>
          </a:p>
          <a:p>
            <a:pPr algn="ctr"/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немецкий художник</a:t>
            </a:r>
          </a:p>
          <a:p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42" name="Picture 2" descr="https://img-fotki.yandex.ru/get/6616/121447594.1eb/0_a4bb1_b2a35d23_X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414"/>
            <a:ext cx="5652120" cy="6878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017.radikal.ru/i406/1111/9a/f25a349bc8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72412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796136" y="1700808"/>
            <a:ext cx="309634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Фриц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Сондерланд</a:t>
            </a:r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1836-1896</a:t>
            </a:r>
          </a:p>
          <a:p>
            <a:pPr algn="ctr"/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немецкий художник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39552" y="5733256"/>
            <a:ext cx="7200800" cy="150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Антонио </a:t>
            </a:r>
            <a:r>
              <a:rPr kumimoji="0" lang="ru-RU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Паолетти</a:t>
            </a:r>
            <a:r>
              <a:rPr lang="ru-RU" sz="2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(1834 - 1912). Италия.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Жмурки</a:t>
            </a:r>
            <a:r>
              <a:rPr lang="ru-RU" sz="2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187624" y="0"/>
            <a:ext cx="7704856" cy="674030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ель: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условий для приобщения детей к народной культуре народов России посредством использования народных игр.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адачи: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Формировать начальные представления детей о традициях, обычаях, укладе жизни народов Донского края и страны.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Способствовать развитию навыков налаживания конструктивного межкультурного диалога.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Развивать способность к действенному межэтническому взаимоотношению и взаимопониманию.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s://i.pinimg.com/originals/6c/f8/54/6cf854709649208f9c71c2451df3a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340768"/>
            <a:ext cx="3801807" cy="2649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4" name="Picture 2" descr="https://i044.radikal.ru/0812/ea/f8585e123d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427984" y="6237312"/>
            <a:ext cx="44471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Роберт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Дункан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«Ангелочки в снегу»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39752" y="0"/>
            <a:ext cx="5292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Педагогическая диагностика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3945668"/>
            <a:ext cx="3528392" cy="28007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литература: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1.Князева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 Л. Приобщение детей к истокам русской народной культуры: Программа.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Учеб.метод.пособие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 О. Л. Князева, М. Д.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Маханева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2-е изд.,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 доп. — СПб.: Детство-Пресс, 2003. — 300с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2.Микляева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В. Управление ДОУ с этнокультурным (русским) компонентом образования. Москва, 2005. — 153 с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361526"/>
              </p:ext>
            </p:extLst>
          </p:nvPr>
        </p:nvGraphicFramePr>
        <p:xfrm>
          <a:off x="1187624" y="536934"/>
          <a:ext cx="7624242" cy="29381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8192"/>
                <a:gridCol w="5896050"/>
              </a:tblGrid>
              <a:tr h="255905">
                <a:tc>
                  <a:txBody>
                    <a:bodyPr/>
                    <a:lstStyle/>
                    <a:p>
                      <a:pPr algn="ctr">
                        <a:spcAft>
                          <a:spcPts val="675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75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51985">
                <a:tc>
                  <a:txBody>
                    <a:bodyPr/>
                    <a:lstStyle/>
                    <a:p>
                      <a:pPr algn="just">
                        <a:spcAft>
                          <a:spcPts val="675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Информационно-познавательный</a:t>
                      </a:r>
                      <a:b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1.Знание названий различных видов народных игр и их территориальной (этнической) принадлежности.                                                                              2.Знание какие атрибуты необходимы для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проведения народной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игры.                                                                                           3.Знание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 народных игр.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2890">
                <a:tc>
                  <a:txBody>
                    <a:bodyPr/>
                    <a:lstStyle/>
                    <a:p>
                      <a:pPr algn="just">
                        <a:spcAft>
                          <a:spcPts val="675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Эмоционально-ценностный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1.Наличие устойчивого эмоционально — окрашенного интереса к народным играм.                                                                                                                              2.Проявление дружелюбия и взаимовыручки во время игровой деятельности.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2890">
                <a:tc>
                  <a:txBody>
                    <a:bodyPr/>
                    <a:lstStyle/>
                    <a:p>
                      <a:pPr algn="just">
                        <a:spcAft>
                          <a:spcPts val="675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Действенно-практический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Умение использовать имеющиеся знания в совместной игровой и самостоятельной деятельности.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342759"/>
              </p:ext>
            </p:extLst>
          </p:nvPr>
        </p:nvGraphicFramePr>
        <p:xfrm>
          <a:off x="4860032" y="3837500"/>
          <a:ext cx="4086200" cy="293141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086200"/>
              </a:tblGrid>
              <a:tr h="40767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диагностики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37665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Знают разные виды игр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(подвижные. хороводные, игры –забавы и др..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Проявляют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интерес не только к народным играм, но и к произведениям искусства;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Выполняют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правила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народных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игр; 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Дружно играют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сверстниками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самостоятельно их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организовывают;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Придумывают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новые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варианты игр.</a:t>
                      </a:r>
                      <a:endParaRPr lang="ru-RU" sz="16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11" name="Стрелка вниз 10"/>
          <p:cNvSpPr/>
          <p:nvPr/>
        </p:nvSpPr>
        <p:spPr>
          <a:xfrm>
            <a:off x="1763688" y="3434716"/>
            <a:ext cx="360040" cy="40533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6804248" y="3361075"/>
            <a:ext cx="360040" cy="40533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9883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8032" y="35135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 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народная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«Знакомство»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4139952" y="188640"/>
            <a:ext cx="4860032" cy="2232248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СГОВОРКА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i="1" dirty="0" smtClean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Из ведра ерша</a:t>
            </a:r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Или из корзины ежа?</a:t>
            </a:r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043608" y="5903113"/>
            <a:ext cx="81003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формирует культуру общения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детей. Ее можно использовать в работе с детьми старшего дошкольного возраста, когда в группу приходит новый ребенок, таким образом дети с ним могут познакомиться.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32149" r="14015" b="16479"/>
          <a:stretch/>
        </p:blipFill>
        <p:spPr>
          <a:xfrm>
            <a:off x="1403648" y="2420888"/>
            <a:ext cx="6912768" cy="3325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35696" y="0"/>
            <a:ext cx="5904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Народная игра донских казаков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«Кукушка»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4644008" y="620688"/>
            <a:ext cx="4354759" cy="2304256"/>
          </a:xfrm>
          <a:prstGeom prst="cloud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 нам кукушка в огород </a:t>
            </a:r>
          </a:p>
          <a:p>
            <a:pPr>
              <a:buFontTx/>
              <a:buChar char="-"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Прилетела и поет.                    -Ты кукушка не зевай                -Кто кукует отгадай.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0" y="692696"/>
            <a:ext cx="4427984" cy="2664296"/>
          </a:xfrm>
          <a:prstGeom prst="cloud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Считалка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Шла кукушка мимо сети,</a:t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 за нею малы дети.</a:t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Кукушата просят пить.</a:t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Выходи – тебе водить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115616" y="6273225"/>
            <a:ext cx="77768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развивает слуховое внимание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учить детей двигаться в заданном направлении, а еще доставляет детям радость.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20601" r="5900"/>
          <a:stretch/>
        </p:blipFill>
        <p:spPr>
          <a:xfrm>
            <a:off x="2683466" y="2918838"/>
            <a:ext cx="5056885" cy="3354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35696" y="0"/>
            <a:ext cx="61926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Народная игра донских казаков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«Удочка»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161256" y="607377"/>
            <a:ext cx="4392488" cy="2592288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Считалка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 у нас на сеновале</a:t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Две лягушки ночевали.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Утром встали,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щей поели,</a:t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 тебе водить велели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5039544" y="620688"/>
            <a:ext cx="4104456" cy="2232248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Ловись рыбка велика.</a:t>
            </a:r>
          </a:p>
          <a:p>
            <a:pPr>
              <a:buFontTx/>
              <a:buChar char="-"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Не растрой ты рыбака! </a:t>
            </a:r>
          </a:p>
          <a:p>
            <a:pPr>
              <a:buFontTx/>
              <a:buChar char="-"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Раз, два, три ты ко мне плыви!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9104" y="5445224"/>
            <a:ext cx="7920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Станицы донских казаков стояли обычно по берегам рек, ловили рыбу удочкой, большими сетями-неводами. С интересом наблюдали ребята за ловлей рыбы и придумывали свои игры, одна из них «Удочка».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Игра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отражает будни трудовой жизни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донских казаков. Народная игра интересна детям, потому что позволяет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превратить самые обычные предметы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- веревку и мешочек с песком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в атрибуты для игры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. </a:t>
            </a:r>
            <a:endParaRPr lang="ru-RU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21650" r="15350" b="5900"/>
          <a:stretch/>
        </p:blipFill>
        <p:spPr>
          <a:xfrm>
            <a:off x="3275856" y="2636912"/>
            <a:ext cx="3666147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64544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0"/>
            <a:ext cx="5040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Русская народная игра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«У  бабушки Маланьи»</a:t>
            </a:r>
          </a:p>
        </p:txBody>
      </p:sp>
      <p:sp>
        <p:nvSpPr>
          <p:cNvPr id="4" name="Облако 3"/>
          <p:cNvSpPr/>
          <p:nvPr/>
        </p:nvSpPr>
        <p:spPr>
          <a:xfrm>
            <a:off x="5148064" y="188640"/>
            <a:ext cx="3995936" cy="2304256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Считалка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Пчелы в поле полетели,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Зажужжали, загудели.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Сели пчелы на цветы.</a:t>
            </a:r>
            <a:b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Мы играем – водишь ты!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1196752"/>
            <a:ext cx="50405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У Маланьи у старушки </a:t>
            </a:r>
            <a:endParaRPr lang="ru-RU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Жили в маленькой избушке </a:t>
            </a:r>
            <a:endParaRPr lang="ru-RU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Семь сыновей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(дети встают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лицом в круг)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</a:t>
            </a:r>
            <a:endParaRPr lang="ru-RU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И все без бровей.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(дети закрывают ладонями брови)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</a:t>
            </a:r>
            <a:endParaRPr lang="ru-RU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Вот с такими глазами,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(широко раскрывают глаза)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</a:t>
            </a:r>
            <a:endParaRPr lang="ru-RU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Вот с такими ушами,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(показывают уши, как у слона)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</a:t>
            </a:r>
            <a:endParaRPr lang="ru-RU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Вот с такой головой,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(соединяют руки над головой)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</a:t>
            </a:r>
            <a:endParaRPr lang="ru-RU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Вот с такой бородой!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(показывают длинную бороду)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</a:t>
            </a:r>
            <a:endParaRPr lang="ru-RU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Они не пили, не ели, </a:t>
            </a:r>
            <a:endParaRPr lang="ru-RU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Целый день сидели,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(дети присаживаются)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</a:t>
            </a:r>
            <a:endParaRPr lang="ru-RU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Друг на друга смотрели,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(поворачивают голову в разные стороны)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</a:t>
            </a:r>
            <a:endParaRPr lang="ru-RU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Делали вот так! </a:t>
            </a:r>
            <a:endParaRPr lang="ru-RU" sz="1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 flipH="1">
            <a:off x="1115616" y="5780003"/>
            <a:ext cx="784887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Игру любят играть малыши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(3-4 года)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Игра учить детей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слушать текст и выполнять движения в соответствии с текстом, учить двигаться в заданном направлении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доставляет детям радость. Может также использоваться для снятия эмоционального напряжения.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8" t="25301"/>
          <a:stretch/>
        </p:blipFill>
        <p:spPr>
          <a:xfrm>
            <a:off x="5580112" y="2996952"/>
            <a:ext cx="3475508" cy="2783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33186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-20757"/>
            <a:ext cx="8100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Украинская народная игра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Никанориха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лако 2"/>
          <p:cNvSpPr/>
          <p:nvPr/>
        </p:nvSpPr>
        <p:spPr>
          <a:xfrm>
            <a:off x="0" y="692696"/>
            <a:ext cx="4211960" cy="244827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Считалка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Шла коза по мостику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виляла хвостиком.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Зацепила за перила,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Прямо в речку угодила.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Кто не верит-это он.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Выходи скорее вон!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4425751" y="908720"/>
            <a:ext cx="4466729" cy="2232248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Никанориха</a:t>
            </a:r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гусей пасла</a:t>
            </a:r>
            <a:endParaRPr lang="ru-RU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Да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пустила в огород козла,</a:t>
            </a:r>
            <a:endParaRPr lang="ru-RU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Никанориха</a:t>
            </a:r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ругается,</a:t>
            </a:r>
            <a:endParaRPr lang="ru-RU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А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козел-то улыбается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187624" y="5842337"/>
            <a:ext cx="763284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гра развивает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внимание,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скорость, ловкость, нравственные качества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Игра проходит на большом эмоциональном подъеме, если использовать в качестве музыкального сопровождения русскую народную музыку. Игра может проводится как с атрибутами, так и без них.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r="5900" b="9050"/>
          <a:stretch/>
        </p:blipFill>
        <p:spPr>
          <a:xfrm>
            <a:off x="1907704" y="3177926"/>
            <a:ext cx="5508104" cy="2627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97081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83768" y="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Татарская народная игра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«Продаем горшки»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107504" y="879521"/>
            <a:ext cx="4114953" cy="2304256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Считалка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Тара - бара, </a:t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Домой пора</a:t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Коров доить – </a:t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Тебе водить!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4860032" y="728310"/>
            <a:ext cx="4114953" cy="2340650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-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chemeClr val="bg1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-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Эй, дружок, продай горшок! </a:t>
            </a:r>
            <a:endParaRPr lang="ru-RU" sz="20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-  Покупай. </a:t>
            </a:r>
            <a:endParaRPr lang="ru-RU" sz="20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- Сколько дать тебе рублей? </a:t>
            </a:r>
            <a:endParaRPr lang="ru-RU" sz="20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-  Один отдай. </a:t>
            </a:r>
            <a:endParaRPr lang="ru-RU" sz="20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043608" y="5831105"/>
            <a:ext cx="79208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гры является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ролевой имитацией купли-продажи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на ярмарке, где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разворачивается диалог покупателя и продавца.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Играют в эту игру дети старшего дошкольного возраста. Роль гостя может исполнить ребенок любой национальности.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7451" r="5900"/>
          <a:stretch/>
        </p:blipFill>
        <p:spPr>
          <a:xfrm>
            <a:off x="2483768" y="2843224"/>
            <a:ext cx="4464496" cy="2987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19517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38842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Народные игры реализуют содержание основных направлений развития ребенка (ФГОС ДО)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1403648" y="1124744"/>
            <a:ext cx="741682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игры на силу, ловкость, выносливость – это образовательная область… 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«Физическое развитие», </a:t>
            </a:r>
            <a:endParaRPr lang="ru-RU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игры с использованием художественного слова – это образовательная область … 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«Речевое развитие», </a:t>
            </a:r>
            <a:endParaRPr lang="ru-RU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игры о быте, ремёслах, природе – это образовательная область … 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«Познавательное развитие»,</a:t>
            </a:r>
            <a:endParaRPr lang="ru-RU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игры с музыкальным сопровождением – это образовательная область … 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«Художественно-эстетическое развитие», </a:t>
            </a:r>
            <a:endParaRPr lang="ru-RU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игры с правилами – это образовательная область… 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«Социально-коммуникативное развитие».</a:t>
            </a:r>
            <a:endParaRPr lang="ru-RU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77570" y="5733256"/>
            <a:ext cx="763284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«Народные игры как уникальный способ познания мира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детьми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старшего дошкольного возраста»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4720872" y="4486082"/>
            <a:ext cx="782376" cy="1212712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9374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0"/>
            <a:ext cx="9185847" cy="6858000"/>
          </a:xfrm>
        </p:spPr>
      </p:pic>
    </p:spTree>
    <p:extLst>
      <p:ext uri="{BB962C8B-B14F-4D97-AF65-F5344CB8AC3E}">
        <p14:creationId xmlns:p14="http://schemas.microsoft.com/office/powerpoint/2010/main" val="3286769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-171400"/>
            <a:ext cx="7498080" cy="76470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Алгоритм проведения игры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481590"/>
              </p:ext>
            </p:extLst>
          </p:nvPr>
        </p:nvGraphicFramePr>
        <p:xfrm>
          <a:off x="1043608" y="404664"/>
          <a:ext cx="8100391" cy="6484818"/>
        </p:xfrm>
        <a:graphic>
          <a:graphicData uri="http://schemas.openxmlformats.org/drawingml/2006/table">
            <a:tbl>
              <a:tblPr firstRow="1" firstCol="1" bandRow="1"/>
              <a:tblGrid>
                <a:gridCol w="662758"/>
                <a:gridCol w="1767358"/>
                <a:gridCol w="1546438"/>
                <a:gridCol w="957319"/>
                <a:gridCol w="1593419"/>
                <a:gridCol w="1573099"/>
              </a:tblGrid>
              <a:tr h="37960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Сбор детей на игру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00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младший дошкольный возраст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00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 smtClean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группа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00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дошкольный возраст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005" marR="40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490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сюрпризный момент;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внесение атрибута к игре;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художественное слово;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переход от совместной ролевой игры.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00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отгадывание загадок;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сбор по условному сигналу;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напоминание игры;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сбор по предварительной договоренности.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00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беседа;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поручить сбор кому-то из детей;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новая игра.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005" marR="40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8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Объяснение правил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00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в ходе игры;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при помощи образного рассказа;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слова заучивают в ходе игры;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прием подговаривания.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00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sng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Новая игра: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объяснение правил до начала игры;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зрительная ориентация;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вопросы на закрепление правил;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слова заучивают заранее.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00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Знакомая: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напомнить правила игры вопросами.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00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Новая игра: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объяснение правил до начала игры;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зрительная ориентация;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пробный ход схемы.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00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sng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Знакомая: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дети рассказывают правила;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самостоятельно придумать новый ход игры.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005" marR="40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2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Выбор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водящего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00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по желанию детей;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по выбору воспитателя в новой игре главную роль берет воспитатель.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00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по желанию детей;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по выбору воспитателя;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по считалке.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00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по желанию детей;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по выбору воспитателя;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по </a:t>
                      </a:r>
                      <a:r>
                        <a:rPr lang="ru-RU" sz="1100" dirty="0" smtClean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считалке </a:t>
                      </a:r>
                      <a:r>
                        <a:rPr lang="ru-RU" sz="11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(Считалка обнаруживает свою древнюю традицию. Обыкновение пересчитывать идёт из быта взрослых);</a:t>
                      </a:r>
                      <a:endParaRPr lang="ru-RU" sz="11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по жребию;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в качестве поощрения.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005" marR="40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9804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роль водящего не выбирают проигравшего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005" marR="40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490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Руководство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ходом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игры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00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сигнал к началу игры;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подсказывание правил в ходе игры;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показ движений.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00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совет, напоминание;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сигнал к началу игры;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при нарушении правил, остановить игру и напомнить правила игры.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00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совет, напоминание;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сигнал к началу игры;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подсказать, как выиграть;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помощь в решении конфликта.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005" marR="40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49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игры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00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Положительная оценка после каждого тура игры.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00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Положительная оценка в конце игры и похвала по ходу.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выделить, кто играл лучше всего.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005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начале игры – анализ детьми, по вопросам воспитателя.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4A4A4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обсудить, как можно поменять, поиграть в следующий раз.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005" marR="40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7468" y="1844824"/>
            <a:ext cx="7196532" cy="338437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perspectiveContrastingRightFacing"/>
            <a:lightRig rig="threePt" dir="t"/>
          </a:scene3d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chemeClr val="accent3"/>
                </a:solidFill>
                <a:effectLst/>
              </a:rPr>
              <a:t>Желаем удачи во всех начинаниях!</a:t>
            </a:r>
          </a:p>
          <a:p>
            <a:pPr algn="ctr"/>
            <a:r>
              <a:rPr lang="ru-RU" sz="4800" b="1" cap="none" spc="0" dirty="0" smtClean="0">
                <a:ln/>
                <a:solidFill>
                  <a:schemeClr val="accent3"/>
                </a:solidFill>
                <a:effectLst/>
              </a:rPr>
              <a:t>До новых встреч!</a:t>
            </a:r>
            <a:endParaRPr lang="ru-RU" sz="4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3" name="Picture 2" descr="http://mtdata.ru/u18/photo9498/20268829889-0/original.jpg#202688298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40389">
            <a:off x="4225980" y="2597191"/>
            <a:ext cx="2889283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01576806"/>
              </p:ext>
            </p:extLst>
          </p:nvPr>
        </p:nvGraphicFramePr>
        <p:xfrm>
          <a:off x="-972616" y="0"/>
          <a:ext cx="1152128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://s019.radikal.ru/i624/1308/9d/cf4278f951c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2276872"/>
            <a:ext cx="1944216" cy="2304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 rot="20157711">
            <a:off x="-238785" y="863911"/>
            <a:ext cx="43792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Виды народных игр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644667"/>
              </p:ext>
            </p:extLst>
          </p:nvPr>
        </p:nvGraphicFramePr>
        <p:xfrm>
          <a:off x="202346" y="578985"/>
          <a:ext cx="8856983" cy="603862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996022"/>
                <a:gridCol w="2604378"/>
                <a:gridCol w="2713470"/>
                <a:gridCol w="2543113"/>
              </a:tblGrid>
              <a:tr h="114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 Режим дня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Courier New"/>
                        <a:cs typeface="Times New Roman" pitchFamily="18" charset="0"/>
                      </a:endParaRPr>
                    </a:p>
                  </a:txBody>
                  <a:tcPr marL="2491" marR="2491" marT="2491" marB="249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 pitchFamily="18" charset="0"/>
                          <a:cs typeface="Times New Roman" pitchFamily="18" charset="0"/>
                        </a:rPr>
                        <a:t>Младший возраст</a:t>
                      </a:r>
                      <a:endParaRPr lang="ru-RU" sz="1200" b="1">
                        <a:solidFill>
                          <a:srgbClr val="000000"/>
                        </a:solidFill>
                        <a:latin typeface="Times New Roman" pitchFamily="18" charset="0"/>
                        <a:ea typeface="Courier New"/>
                        <a:cs typeface="Times New Roman" pitchFamily="18" charset="0"/>
                      </a:endParaRPr>
                    </a:p>
                  </a:txBody>
                  <a:tcPr marL="2491" marR="2491" marT="2491" marB="249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 pitchFamily="18" charset="0"/>
                          <a:cs typeface="Times New Roman" pitchFamily="18" charset="0"/>
                        </a:rPr>
                        <a:t>Старшая группа</a:t>
                      </a:r>
                      <a:endParaRPr lang="ru-RU" sz="1200" b="1">
                        <a:solidFill>
                          <a:srgbClr val="000000"/>
                        </a:solidFill>
                        <a:latin typeface="Times New Roman" pitchFamily="18" charset="0"/>
                        <a:ea typeface="Courier New"/>
                        <a:cs typeface="Times New Roman" pitchFamily="18" charset="0"/>
                      </a:endParaRPr>
                    </a:p>
                  </a:txBody>
                  <a:tcPr marL="2491" marR="2491" marT="2491" marB="249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 pitchFamily="18" charset="0"/>
                          <a:cs typeface="Times New Roman" pitchFamily="18" charset="0"/>
                        </a:rPr>
                        <a:t>Подготовительная к школе группа</a:t>
                      </a:r>
                      <a:endParaRPr lang="ru-RU" sz="1200" b="1">
                        <a:solidFill>
                          <a:srgbClr val="000000"/>
                        </a:solidFill>
                        <a:latin typeface="Times New Roman" pitchFamily="18" charset="0"/>
                        <a:ea typeface="Courier New"/>
                        <a:cs typeface="Times New Roman" pitchFamily="18" charset="0"/>
                      </a:endParaRPr>
                    </a:p>
                  </a:txBody>
                  <a:tcPr marL="2491" marR="2491" marT="2491" marB="2491"/>
                </a:tc>
              </a:tr>
              <a:tr h="11444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 pitchFamily="18" charset="0"/>
                          <a:cs typeface="Times New Roman" pitchFamily="18" charset="0"/>
                        </a:rPr>
                        <a:t>1 половина дня</a:t>
                      </a:r>
                      <a:endParaRPr lang="ru-RU" sz="1200" b="1">
                        <a:solidFill>
                          <a:srgbClr val="000000"/>
                        </a:solidFill>
                        <a:latin typeface="Times New Roman" pitchFamily="18" charset="0"/>
                        <a:ea typeface="Courier New"/>
                        <a:cs typeface="Times New Roman" pitchFamily="18" charset="0"/>
                      </a:endParaRPr>
                    </a:p>
                  </a:txBody>
                  <a:tcPr marL="2491" marR="2491" marT="2491" marB="24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Образные упражнения с подражанием движений зверей и птиц.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Хороводныеигры </a:t>
                      </a: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– </a:t>
                      </a:r>
                      <a:r>
                        <a:rPr lang="ru-RU" sz="1200" b="0" dirty="0" err="1">
                          <a:latin typeface="Times New Roman" pitchFamily="18" charset="0"/>
                          <a:cs typeface="Times New Roman" pitchFamily="18" charset="0"/>
                        </a:rPr>
                        <a:t>разитие</a:t>
                      </a: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 речи, «моменты радости», стабилизирующие и оптимизирующие эмоциональное состояние.</a:t>
                      </a:r>
                      <a:endParaRPr lang="ru-RU" sz="12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Courier New"/>
                        <a:cs typeface="Times New Roman" pitchFamily="18" charset="0"/>
                      </a:endParaRPr>
                    </a:p>
                  </a:txBody>
                  <a:tcPr marL="2491" marR="2491" marT="2491" marB="24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"Игра с тенью"- на внимание, реакцию, координацию движения.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«Хороводные игры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–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разитие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речи, «моменты радости»,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"Волк и жеребята" - бег, ловкость.</a:t>
                      </a:r>
                      <a:endParaRPr lang="ru-RU" sz="12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Courier New"/>
                        <a:cs typeface="Times New Roman" pitchFamily="18" charset="0"/>
                      </a:endParaRPr>
                    </a:p>
                  </a:txBody>
                  <a:tcPr marL="2491" marR="2491" marT="2491" marB="24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"Пятнашки" - ловкость, сила.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"Игры-забавы </a:t>
                      </a: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- «Собери снеговика», «Догони валенок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».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Игры-соревнования: «</a:t>
                      </a: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Кто сильней?, Кто быстрей?» развитие физических качества-быстрота, ловкость; выносливость, сила.</a:t>
                      </a:r>
                      <a:endParaRPr lang="ru-RU" sz="12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Courier New"/>
                        <a:cs typeface="Times New Roman" pitchFamily="18" charset="0"/>
                      </a:endParaRPr>
                    </a:p>
                  </a:txBody>
                  <a:tcPr marL="2491" marR="2491" marT="2491" marB="2491"/>
                </a:tc>
              </a:tr>
              <a:tr h="11462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Прогулка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Courier New"/>
                        <a:cs typeface="Times New Roman" pitchFamily="18" charset="0"/>
                      </a:endParaRPr>
                    </a:p>
                  </a:txBody>
                  <a:tcPr marL="2491" marR="2491" marT="2491" marB="24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"Сокол и лиса"- бег, действовать по сигналу, "Успей занять место" - бег, реакция.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Игры-забавы «Кто больше наберет снежков», «Ты кружись, кружись волчок» 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-ловкость. </a:t>
                      </a:r>
                      <a:endParaRPr lang="ru-RU" sz="12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Courier New"/>
                        <a:cs typeface="Times New Roman" pitchFamily="18" charset="0"/>
                      </a:endParaRPr>
                    </a:p>
                  </a:txBody>
                  <a:tcPr marL="2491" marR="2491" marT="2491" marB="24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"Обойди кочку"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-развитие интуиции, находчивость.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"Летящий диск" -меткость.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Игры-забавы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- «Собери снеговика», «Догони валенок» -быстрота, ловкость.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Courier New"/>
                        <a:cs typeface="Times New Roman" pitchFamily="18" charset="0"/>
                      </a:endParaRPr>
                    </a:p>
                  </a:txBody>
                  <a:tcPr marL="2491" marR="2491" marT="2491" marB="24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"Соколиный бой"-прыжки на одной ноге, выносливость.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r>
                        <a:rPr lang="ru-RU" sz="1200" b="0" dirty="0" err="1">
                          <a:latin typeface="Times New Roman" pitchFamily="18" charset="0"/>
                          <a:cs typeface="Times New Roman" pitchFamily="18" charset="0"/>
                        </a:rPr>
                        <a:t>Атара</a:t>
                      </a: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" - бег, подпрыгивая с ноги на ногу.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"Волк и жеребята"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-бег, быстрота. </a:t>
                      </a:r>
                      <a:endParaRPr lang="ru-RU" sz="12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Courier New"/>
                        <a:cs typeface="Times New Roman" pitchFamily="18" charset="0"/>
                      </a:endParaRPr>
                    </a:p>
                  </a:txBody>
                  <a:tcPr marL="2491" marR="2491" marT="2491" marB="2491"/>
                </a:tc>
              </a:tr>
              <a:tr h="16021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2 половина дня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 pitchFamily="18" charset="0"/>
                        <a:ea typeface="Courier New"/>
                        <a:cs typeface="Times New Roman" pitchFamily="18" charset="0"/>
                      </a:endParaRPr>
                    </a:p>
                  </a:txBody>
                  <a:tcPr marL="2491" marR="2491" marT="2491" marB="24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Образные упражнения с подражанием движений зверей и 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птиц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Хороводныеигры –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разитие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речи, «моменты радости», стабилизирующие и оптимизирующие эмоциональное состояние.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ourier New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Courier New"/>
                        <a:cs typeface="Times New Roman" pitchFamily="18" charset="0"/>
                      </a:endParaRPr>
                    </a:p>
                  </a:txBody>
                  <a:tcPr marL="2491" marR="2491" marT="2491" marB="24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"Белый шаман" - внимание, фонематический слух.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"Сокол и утки"- бег, быстрота реакция.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r>
                        <a:rPr lang="ru-RU" sz="1200" b="0" dirty="0" err="1">
                          <a:latin typeface="Times New Roman" pitchFamily="18" charset="0"/>
                          <a:cs typeface="Times New Roman" pitchFamily="18" charset="0"/>
                        </a:rPr>
                        <a:t>Заплетение</a:t>
                      </a: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 девяти кос"- развитие мелкой моторики. </a:t>
                      </a:r>
                      <a:endParaRPr lang="ru-RU" sz="12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Courier New"/>
                        <a:cs typeface="Times New Roman" pitchFamily="18" charset="0"/>
                      </a:endParaRPr>
                    </a:p>
                  </a:txBody>
                  <a:tcPr marL="2491" marR="2491" marT="2491" marB="24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"Невод" - бег парами. "Полярная сова и </a:t>
                      </a:r>
                      <a:r>
                        <a:rPr lang="ru-RU" sz="1200" b="0" dirty="0" err="1">
                          <a:latin typeface="Times New Roman" pitchFamily="18" charset="0"/>
                          <a:cs typeface="Times New Roman" pitchFamily="18" charset="0"/>
                        </a:rPr>
                        <a:t>евражки</a:t>
                      </a: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" - реакция и выносливость.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"Бой быков" - сила.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Игры-соревнования-   «Кто сильней?, 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Кто </a:t>
                      </a: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быстрей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?»- </a:t>
                      </a: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развитие физических качества-быстрота, ловкость; выносливость, сила.</a:t>
                      </a:r>
                      <a:endParaRPr lang="ru-RU" sz="12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Courier New"/>
                        <a:cs typeface="Times New Roman" pitchFamily="18" charset="0"/>
                      </a:endParaRPr>
                    </a:p>
                  </a:txBody>
                  <a:tcPr marL="2491" marR="2491" marT="2491" marB="2491"/>
                </a:tc>
              </a:tr>
              <a:tr h="1372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 pitchFamily="18" charset="0"/>
                          <a:cs typeface="Times New Roman" pitchFamily="18" charset="0"/>
                        </a:rPr>
                        <a:t>Вечер</a:t>
                      </a:r>
                      <a:endParaRPr lang="ru-RU" sz="1200" b="1">
                        <a:solidFill>
                          <a:srgbClr val="000000"/>
                        </a:solidFill>
                        <a:latin typeface="Times New Roman" pitchFamily="18" charset="0"/>
                        <a:ea typeface="Courier New"/>
                        <a:cs typeface="Times New Roman" pitchFamily="18" charset="0"/>
                      </a:endParaRPr>
                    </a:p>
                  </a:txBody>
                  <a:tcPr marL="2491" marR="2491" marT="2491" marB="24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 «Ловкие руки» - бросание и ловля мяча, развитие мелкой моторики.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 "Быстрый заяц" - бег, прыжки.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Хороводные игры- развитие </a:t>
                      </a: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речи, «моменты радости», стабилизирующие и оптимизирующие эмоциональное состояние..</a:t>
                      </a:r>
                      <a:endParaRPr lang="ru-RU" sz="12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Courier New"/>
                        <a:cs typeface="Times New Roman" pitchFamily="18" charset="0"/>
                      </a:endParaRPr>
                    </a:p>
                  </a:txBody>
                  <a:tcPr marL="2491" marR="2491" marT="2491" marB="24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Настольные игры: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«Камешки» - развитие мелкой моторики.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 "Не давай запятнать себя" – быстрота, ловкость, реакция.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Игры-соревнования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«Кто сильней?, Кто быстрей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?», </a:t>
                      </a: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ловкость; выносливость, 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сила, быстрота.</a:t>
                      </a:r>
                      <a:endParaRPr lang="ru-RU" sz="12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Courier New"/>
                        <a:cs typeface="Times New Roman" pitchFamily="18" charset="0"/>
                      </a:endParaRPr>
                    </a:p>
                  </a:txBody>
                  <a:tcPr marL="2491" marR="2491" marT="2491" marB="24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"Перетягивание палки, 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каната«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- сила, выносливость. </a:t>
                      </a:r>
                      <a:endParaRPr lang="ru-RU" sz="12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r>
                        <a:rPr lang="ru-RU" sz="1200" b="0" dirty="0" err="1">
                          <a:latin typeface="Times New Roman" pitchFamily="18" charset="0"/>
                          <a:cs typeface="Times New Roman" pitchFamily="18" charset="0"/>
                        </a:rPr>
                        <a:t>Моталочка</a:t>
                      </a:r>
                      <a:r>
                        <a:rPr lang="ru-RU" sz="1200" b="0" dirty="0">
                          <a:latin typeface="Times New Roman" pitchFamily="18" charset="0"/>
                          <a:cs typeface="Times New Roman" pitchFamily="18" charset="0"/>
                        </a:rPr>
                        <a:t>"-  развитие мелкой моторики. </a:t>
                      </a:r>
                      <a:endParaRPr lang="ru-RU" sz="12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Courier New"/>
                        <a:cs typeface="Times New Roman" pitchFamily="18" charset="0"/>
                      </a:endParaRPr>
                    </a:p>
                  </a:txBody>
                  <a:tcPr marL="2491" marR="2491" marT="2491" marB="2491"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-12540"/>
            <a:ext cx="3286029" cy="53649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1907704" y="0"/>
            <a:ext cx="52960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Педагогическая находка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Боб Байерли (год рожд. 1941). Америка. Гонки в мешках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10738">
            <a:off x="146130" y="1760584"/>
            <a:ext cx="3035831" cy="2276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ttps://i.pinimg.com/736x/fc/34/07/fc34072467c861e77241cbee3eea4da9--paintings-on-canvas-painting-a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12854">
            <a:off x="2950532" y="2240583"/>
            <a:ext cx="3165539" cy="2374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 rot="20962846">
            <a:off x="-131395" y="4221145"/>
            <a:ext cx="3203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серия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«Игры на воздухе»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620688"/>
            <a:ext cx="8532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Char char="-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репродукций картин  русских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зарубежных художников при ознакомлении                                     с народными играми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21044258">
            <a:off x="3106053" y="4614669"/>
            <a:ext cx="3168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серия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«Домашние игры»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20930578">
            <a:off x="6406399" y="4472770"/>
            <a:ext cx="2682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серия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«Зимние забавы»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https://4.404content.com/resize/730x-/1/F2/A3/1045559335088031125/fullsiz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60655">
            <a:off x="6078213" y="2309376"/>
            <a:ext cx="2890293" cy="2167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1115616" y="5661248"/>
            <a:ext cx="770103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В зависимости от времени года в группах появляются                  выставки живописи с которыми могут познакомится родители,                                 а дети им рассказать об играх и поиграть вместе дома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https://s1.babiki.ru/uploads/images/01/71/50/2014/05/31/4a3aae.png"/>
          <p:cNvPicPr>
            <a:picLocks noChangeAspect="1" noChangeArrowheads="1"/>
          </p:cNvPicPr>
          <p:nvPr/>
        </p:nvPicPr>
        <p:blipFill>
          <a:blip r:embed="rId2" cstate="print"/>
          <a:srcRect b="9395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44008" y="0"/>
            <a:ext cx="37651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Владимир Егорович Маковский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(1846-1920)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«Игра в бабки»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2553</TotalTime>
  <Words>2168</Words>
  <Application>Microsoft Office PowerPoint</Application>
  <PresentationFormat>Экран (4:3)</PresentationFormat>
  <Paragraphs>361</Paragraphs>
  <Slides>50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60" baseType="lpstr">
      <vt:lpstr>Arial</vt:lpstr>
      <vt:lpstr>Calibri</vt:lpstr>
      <vt:lpstr>Corbel</vt:lpstr>
      <vt:lpstr>Courier New</vt:lpstr>
      <vt:lpstr>Gill Sans MT</vt:lpstr>
      <vt:lpstr>Symbol</vt:lpstr>
      <vt:lpstr>Times New Roman</vt:lpstr>
      <vt:lpstr>Verdana</vt:lpstr>
      <vt:lpstr>Wingdings 2</vt:lpstr>
      <vt:lpstr>Солнцестояние</vt:lpstr>
      <vt:lpstr>Презентация PowerPoint</vt:lpstr>
      <vt:lpstr>Презентация PowerPoint</vt:lpstr>
      <vt:lpstr>Актуальность </vt:lpstr>
      <vt:lpstr>Презентация PowerPoint</vt:lpstr>
      <vt:lpstr>Алгоритм проведения игры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Боб Байерли (г.р. 1941). Америка.  «Гонки в мешках»</vt:lpstr>
      <vt:lpstr>Презентация PowerPoint</vt:lpstr>
      <vt:lpstr>Презентация PowerPoint</vt:lpstr>
      <vt:lpstr>Презентация PowerPoint</vt:lpstr>
      <vt:lpstr>Фредерик Морган   (1847-1927)  великобританский художник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Народные игры реализуют содержание основных направлений развития ребенка (ФГОС ДО) 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Народные игры как средство приобщения дошкольников к русской народной культуре</dc:title>
  <dc:creator>Саша</dc:creator>
  <cp:lastModifiedBy>PC</cp:lastModifiedBy>
  <cp:revision>296</cp:revision>
  <dcterms:created xsi:type="dcterms:W3CDTF">2015-04-13T10:14:57Z</dcterms:created>
  <dcterms:modified xsi:type="dcterms:W3CDTF">2019-11-14T10:21:55Z</dcterms:modified>
</cp:coreProperties>
</file>