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77" r:id="rId3"/>
    <p:sldId id="258" r:id="rId4"/>
    <p:sldId id="276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6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F5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AC60E1C-6812-44F7-A5D4-4B0EB0DBADFB}" type="datetimeFigureOut">
              <a:rPr lang="ru-RU"/>
              <a:pPr>
                <a:defRPr/>
              </a:pPr>
              <a:t>10.07.2013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22C01A3-0493-406F-9210-67DC2770B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E666B-CB75-485E-B196-5A98D7A0F4C8}" type="datetime1">
              <a:rPr lang="ru-RU"/>
              <a:pPr>
                <a:defRPr/>
              </a:pPr>
              <a:t>10.07.2013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58E29-1C43-4F5D-8FBB-93B5254F2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CACAE-BDB5-458A-A672-967BFC087080}" type="datetime1">
              <a:rPr lang="ru-RU"/>
              <a:pPr>
                <a:defRPr/>
              </a:pPr>
              <a:t>10.07.2013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C5536-CB28-4920-9800-9A644C33F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42ACF-5CA9-4CA9-8AAB-41C0B23BD260}" type="datetime1">
              <a:rPr lang="ru-RU"/>
              <a:pPr>
                <a:defRPr/>
              </a:pPr>
              <a:t>10.07.2013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4DD9-3553-419B-AA49-255C9C84C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1B4D7-43D8-47D4-8688-DD9AFA95838E}" type="datetime1">
              <a:rPr lang="ru-RU"/>
              <a:pPr>
                <a:defRPr/>
              </a:pPr>
              <a:t>10.07.2013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1E430-3591-4048-979E-D7F019F65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594EB-CD65-4C97-B263-EA04D45EC409}" type="datetime1">
              <a:rPr lang="ru-RU"/>
              <a:pPr>
                <a:defRPr/>
              </a:pPr>
              <a:t>10.07.2013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E7F32-E48A-4F12-95C7-F68AB42EE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74895-FFE8-415F-A5F9-4D585FC516C9}" type="datetime1">
              <a:rPr lang="ru-RU"/>
              <a:pPr>
                <a:defRPr/>
              </a:pPr>
              <a:t>10.07.2013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E17AA-6915-4E71-B955-AED77FA01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42F20-C8A8-4140-A171-A09AC6CECAA4}" type="datetime1">
              <a:rPr lang="ru-RU"/>
              <a:pPr>
                <a:defRPr/>
              </a:pPr>
              <a:t>10.07.2013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5CF34-EF26-4DB0-B24A-D6C75D585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90325-7BCE-4754-BB5E-B6236E1A1656}" type="datetime1">
              <a:rPr lang="ru-RU"/>
              <a:pPr>
                <a:defRPr/>
              </a:pPr>
              <a:t>10.07.2013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A192B-BDAB-4BC9-A12E-ECF278147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1444A-3F11-422A-A2E8-90040EAB8F1E}" type="datetime1">
              <a:rPr lang="ru-RU"/>
              <a:pPr>
                <a:defRPr/>
              </a:pPr>
              <a:t>10.07.2013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2C2DD-1C79-44DB-98C1-490FF34646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CA465-0F8C-4FB3-BA0B-DEEBFDFA6651}" type="datetime1">
              <a:rPr lang="ru-RU"/>
              <a:pPr>
                <a:defRPr/>
              </a:pPr>
              <a:t>10.07.2013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E1D50-EAB6-42AB-90B9-C2DB3C98D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E79C2-5119-4F92-A92C-5FCFE05C33A9}" type="datetime1">
              <a:rPr lang="ru-RU"/>
              <a:pPr>
                <a:defRPr/>
              </a:pPr>
              <a:t>10.07.2013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515F1-0677-4FB9-9871-4604D7B69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C49124-475A-42D9-A1A9-282509D65439}" type="datetime1">
              <a:rPr lang="ru-RU"/>
              <a:pPr>
                <a:defRPr/>
              </a:pPr>
              <a:t>10.07.2013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9BC480-A805-427B-86C4-40A951813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/>
  </p:transition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dick-k.narod.ru/Historical_Arts/Scythian_Warriors/Scythian_Warriors_09.jpg" TargetMode="External"/><Relationship Id="rId13" Type="http://schemas.openxmlformats.org/officeDocument/2006/relationships/hyperlink" Target="http://s44.radikal.ru/i106/1105/7b/48acf837a72e.jpg" TargetMode="External"/><Relationship Id="rId18" Type="http://schemas.openxmlformats.org/officeDocument/2006/relationships/hyperlink" Target="http://www.kazydub.ru/gallery/displayimage.php?album=2&amp;pos=63" TargetMode="External"/><Relationship Id="rId3" Type="http://schemas.openxmlformats.org/officeDocument/2006/relationships/hyperlink" Target="http://aida.ucoz.ru/" TargetMode="External"/><Relationship Id="rId21" Type="http://schemas.openxmlformats.org/officeDocument/2006/relationships/hyperlink" Target="http://www.rutraveller.ru/place?id=11193" TargetMode="External"/><Relationship Id="rId7" Type="http://schemas.openxmlformats.org/officeDocument/2006/relationships/hyperlink" Target="http://pwpt.ru/uploads/presentation_screenshots/6ab5e72b545f4529d221126e1d2b1df8.JPG" TargetMode="External"/><Relationship Id="rId12" Type="http://schemas.openxmlformats.org/officeDocument/2006/relationships/hyperlink" Target="http://photos.wikimapia.org/p/00/02/03/30/81_big.jpg" TargetMode="External"/><Relationship Id="rId17" Type="http://schemas.openxmlformats.org/officeDocument/2006/relationships/hyperlink" Target="http://kazak.clan.su/_ph/14/567404896.jpg" TargetMode="External"/><Relationship Id="rId2" Type="http://schemas.openxmlformats.org/officeDocument/2006/relationships/hyperlink" Target="http://donrise.ru/water/tabid/272/Default.aspx" TargetMode="External"/><Relationship Id="rId16" Type="http://schemas.openxmlformats.org/officeDocument/2006/relationships/hyperlink" Target="http://pixpax.ucoz.ru/_nw/108/84360533.jpg" TargetMode="External"/><Relationship Id="rId20" Type="http://schemas.openxmlformats.org/officeDocument/2006/relationships/hyperlink" Target="http://mos-holidays.ru/novocherkassk-ark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nns.ru/uploads/posts/2010-01/thumbs/1262607538_19246.jpg" TargetMode="External"/><Relationship Id="rId11" Type="http://schemas.openxmlformats.org/officeDocument/2006/relationships/hyperlink" Target="http://cs10173.userapi.com/u157456926/-14/q_8c5fd4bd.jpg" TargetMode="External"/><Relationship Id="rId5" Type="http://schemas.openxmlformats.org/officeDocument/2006/relationships/hyperlink" Target="http://cdn3.sbnation.com/imported_assets/1550739/primitive_man.jpg" TargetMode="External"/><Relationship Id="rId15" Type="http://schemas.openxmlformats.org/officeDocument/2006/relationships/hyperlink" Target="http://www.npi-tu.ru/index.php?id=1847" TargetMode="External"/><Relationship Id="rId23" Type="http://schemas.openxmlformats.org/officeDocument/2006/relationships/hyperlink" Target="http://vitpiligrim.narod.ru/donsky/don30.jpg" TargetMode="External"/><Relationship Id="rId10" Type="http://schemas.openxmlformats.org/officeDocument/2006/relationships/hyperlink" Target="http://www.rtkorr.com/imgs-news/author/2011/29/5/30442972960505.jpg" TargetMode="External"/><Relationship Id="rId19" Type="http://schemas.openxmlformats.org/officeDocument/2006/relationships/hyperlink" Target="http://gtrf.info/1_62_998_13.html" TargetMode="External"/><Relationship Id="rId4" Type="http://schemas.openxmlformats.org/officeDocument/2006/relationships/hyperlink" Target="http://donrise.ru/geology/tabid/268/Default.aspx" TargetMode="External"/><Relationship Id="rId9" Type="http://schemas.openxmlformats.org/officeDocument/2006/relationships/hyperlink" Target="http://travelrostov.ru/wp-content/uploads/2011/09/tanais-gorod3.jpg" TargetMode="External"/><Relationship Id="rId14" Type="http://schemas.openxmlformats.org/officeDocument/2006/relationships/hyperlink" Target="http://young.rzd.ru/dbmm/images/41/4080/2135897" TargetMode="External"/><Relationship Id="rId22" Type="http://schemas.openxmlformats.org/officeDocument/2006/relationships/hyperlink" Target="http://www.trud.ru/userfiles/gallery/70/m_70a8d2bc74f0d6d8091c3b6bf92984fc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H:\Documents and Settings\Aida\Рабочий стол\клипарты рамки фончики\karty\karty\map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090">
            <a:off x="1961234" y="609704"/>
            <a:ext cx="1262071" cy="1081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H:\Documents and Settings\Aida\Рабочий стол\клипарты рамки фончики\karty\karty\map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00034" y="642918"/>
            <a:ext cx="1762137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3929058" y="2500306"/>
            <a:ext cx="4956056" cy="18288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1F7EE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История </a:t>
            </a:r>
            <a:br>
              <a:rPr lang="ru-RU" sz="6000" b="1" dirty="0" smtClean="0">
                <a:ln w="11430"/>
                <a:solidFill>
                  <a:srgbClr val="1F7EE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Донского </a:t>
            </a:r>
            <a:r>
              <a:rPr lang="ru-RU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края</a:t>
            </a:r>
            <a:endParaRPr lang="ru-RU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3438" y="5214950"/>
            <a:ext cx="4143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Автор презентации: Плотникова О.В., </a:t>
            </a:r>
          </a:p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учитель начальных классов</a:t>
            </a:r>
          </a:p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МБОУ СОШ №3,  г.Донецк, </a:t>
            </a:r>
          </a:p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Ростовская область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7" descr="C:\Documents and Settings\Admin\Рабочий стол\phys1024b 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928802"/>
            <a:ext cx="3990972" cy="403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643306" y="642918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Каждый человек, любящий свой отчий 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край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, должен 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знать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его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историю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…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Чем лучше мы будем знать прошлое, тем легче, тем более глубоко и радостно поймем великое значение настоящего. (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М.Горький)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Донского края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FFEFC10-5988-4150-BDB0-4B30C4EDB57F}" type="datetime1">
              <a:rPr lang="ru-RU"/>
              <a:pPr>
                <a:defRPr/>
              </a:pPr>
              <a:t>10.07.2013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154F4-8958-4CE5-967A-B76A907DF2D8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12" name="Лента лицом вниз 11"/>
          <p:cNvSpPr/>
          <p:nvPr/>
        </p:nvSpPr>
        <p:spPr>
          <a:xfrm>
            <a:off x="714348" y="928670"/>
            <a:ext cx="7643866" cy="642942"/>
          </a:xfrm>
          <a:prstGeom prst="ribbon">
            <a:avLst>
              <a:gd name="adj1" fmla="val 16667"/>
              <a:gd name="adj2" fmla="val 6750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Дикое поле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57686" y="1785926"/>
            <a:ext cx="4429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868" y="1643050"/>
            <a:ext cx="52149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Славянские поселения были разрушены в результате многочисленных набегов печенегов. В Х</a:t>
            </a:r>
            <a:r>
              <a:rPr lang="en-US" sz="1600" dirty="0" smtClean="0"/>
              <a:t>I</a:t>
            </a:r>
            <a:r>
              <a:rPr lang="ru-RU" sz="1600" dirty="0" smtClean="0"/>
              <a:t> веке при князе Ярославе мудром печенеги были разбиты и с тех пор перестали нападать на Русь.</a:t>
            </a:r>
          </a:p>
          <a:p>
            <a:pPr algn="just"/>
            <a:r>
              <a:rPr lang="ru-RU" sz="1600" dirty="0" smtClean="0"/>
              <a:t>В Х</a:t>
            </a:r>
            <a:r>
              <a:rPr lang="en-US" sz="1600" dirty="0" smtClean="0"/>
              <a:t>II</a:t>
            </a:r>
            <a:r>
              <a:rPr lang="ru-RU" sz="1600" dirty="0" smtClean="0"/>
              <a:t> веке в донские степи с далекого Алтая пришли воинственные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племена половцев</a:t>
            </a:r>
            <a:r>
              <a:rPr lang="ru-RU" sz="1600" dirty="0" smtClean="0"/>
              <a:t>. Они часто нападали на южные русские княжества. В 1185 г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князь Игорь </a:t>
            </a:r>
            <a:r>
              <a:rPr lang="ru-RU" sz="1600" dirty="0" smtClean="0"/>
              <a:t>со своим братом Всеволодом и сыном Владимиром решил двинуться к Дону, чтобы разбить половцев. </a:t>
            </a:r>
            <a:endParaRPr lang="ru-RU" sz="1600" dirty="0"/>
          </a:p>
        </p:txBody>
      </p:sp>
      <p:pic>
        <p:nvPicPr>
          <p:cNvPr id="24580" name="Picture 4" descr="http://cs10173.userapi.com/u157456926/-14/q_8c5fd4b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85926"/>
            <a:ext cx="3048000" cy="228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57158" y="4071942"/>
            <a:ext cx="55007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Три дня и три ночи шла жестокая битва, но силы были неравны. На берегу реки </a:t>
            </a:r>
            <a:r>
              <a:rPr lang="ru-RU" sz="1600" dirty="0" err="1" smtClean="0"/>
              <a:t>Каялы</a:t>
            </a:r>
            <a:r>
              <a:rPr lang="ru-RU" sz="1600" dirty="0" smtClean="0"/>
              <a:t> пали Игоревы знамена, а сам князь Игорь был ранен и взят в плен. </a:t>
            </a:r>
          </a:p>
          <a:p>
            <a:pPr algn="just"/>
            <a:r>
              <a:rPr lang="ru-RU" sz="1600" dirty="0" smtClean="0"/>
              <a:t>Ученые считают, что битва произошла между реками Калитвой и Быстрой, у нынешнего г.Белая Калитва. Там сейчас на вершине кургана Караул, на предполагаемом месте битвы, в память о героической рати поставлен памятник «Воинам Игоревой рати – храбрым русичам.1185г.»</a:t>
            </a:r>
            <a:endParaRPr lang="ru-RU" sz="1600" dirty="0"/>
          </a:p>
        </p:txBody>
      </p:sp>
      <p:pic>
        <p:nvPicPr>
          <p:cNvPr id="24582" name="Picture 6" descr="http://photos.wikimapia.org/p/00/02/03/30/81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929066"/>
            <a:ext cx="2416161" cy="2534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Донского края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FFEFC10-5988-4150-BDB0-4B30C4EDB57F}" type="datetime1">
              <a:rPr lang="ru-RU"/>
              <a:pPr>
                <a:defRPr/>
              </a:pPr>
              <a:t>10.07.2013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154F4-8958-4CE5-967A-B76A907DF2D8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12" name="Лента лицом вниз 11"/>
          <p:cNvSpPr/>
          <p:nvPr/>
        </p:nvSpPr>
        <p:spPr>
          <a:xfrm>
            <a:off x="714348" y="928670"/>
            <a:ext cx="7643866" cy="642942"/>
          </a:xfrm>
          <a:prstGeom prst="ribbon">
            <a:avLst>
              <a:gd name="adj1" fmla="val 16667"/>
              <a:gd name="adj2" fmla="val 6750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Нашествие монголо-татар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57686" y="1785926"/>
            <a:ext cx="4429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643050"/>
            <a:ext cx="83582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Прошло немного времени, и на просторы Дикого поля вторглись орды монголо-татарских завоевателей. Их привел хан Батый. Который объединил своей властью разноплеменные народы  в огромное государство –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Золотую Орду</a:t>
            </a:r>
            <a:r>
              <a:rPr lang="ru-RU" sz="1600" dirty="0" smtClean="0"/>
              <a:t>. По всему Дону раскинулись татарские становища, здесь собирали татары свои ополчения, чтобы нападать на русскую землю. До сих пор на Дону находят заржавевшие клинки татарских сабель и  кольчуги русских витязей. 250 лет Русь была в зависимости от Золотой Орды.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596" y="3429000"/>
            <a:ext cx="45720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Но не смирился русский народ с чужеземным гнётом. Донским степям суждено было стать местом великой битвы. Она произошла 8 сентября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1380 г</a:t>
            </a:r>
            <a:r>
              <a:rPr lang="ru-RU" sz="1600" dirty="0" smtClean="0"/>
              <a:t> на Куликовом поле, там, где река </a:t>
            </a:r>
            <a:r>
              <a:rPr lang="ru-RU" sz="1600" dirty="0" err="1" smtClean="0"/>
              <a:t>Непрядва</a:t>
            </a:r>
            <a:r>
              <a:rPr lang="ru-RU" sz="1600" dirty="0" smtClean="0"/>
              <a:t> впадает в реку Дон. Русский князь Дмитрий Иванович разгромил татарские полчища. Эта победа принесла славу русскому оружию. За эту славную победу князь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Дмитрий Иванович </a:t>
            </a:r>
            <a:r>
              <a:rPr lang="ru-RU" sz="1600" dirty="0" smtClean="0"/>
              <a:t>получил почетное прозвище –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Донской</a:t>
            </a:r>
            <a:r>
              <a:rPr lang="ru-RU" sz="1600" dirty="0" smtClean="0"/>
              <a:t>. После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Куликовской битвы </a:t>
            </a:r>
            <a:r>
              <a:rPr lang="ru-RU" sz="1600" dirty="0" smtClean="0"/>
              <a:t>надолго опустели донские степи.</a:t>
            </a:r>
            <a:endParaRPr lang="ru-RU" sz="1600" dirty="0"/>
          </a:p>
        </p:txBody>
      </p:sp>
      <p:pic>
        <p:nvPicPr>
          <p:cNvPr id="25602" name="Picture 2" descr="http://moole.ru/uploads/posts/2011-06/1308941760_1308210899_0_2ab36_b016c42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339702"/>
            <a:ext cx="3773483" cy="283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Донского края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FFEFC10-5988-4150-BDB0-4B30C4EDB57F}" type="datetime1">
              <a:rPr lang="ru-RU"/>
              <a:pPr>
                <a:defRPr/>
              </a:pPr>
              <a:t>10.07.2013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154F4-8958-4CE5-967A-B76A907DF2D8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12" name="Лента лицом вниз 11"/>
          <p:cNvSpPr/>
          <p:nvPr/>
        </p:nvSpPr>
        <p:spPr>
          <a:xfrm>
            <a:off x="714348" y="928670"/>
            <a:ext cx="7643866" cy="642942"/>
          </a:xfrm>
          <a:prstGeom prst="ribbon">
            <a:avLst>
              <a:gd name="adj1" fmla="val 16667"/>
              <a:gd name="adj2" fmla="val 6750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Казаки – люди вольные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57686" y="1785926"/>
            <a:ext cx="4429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643050"/>
            <a:ext cx="464347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В XV веке на необъятные степные просторы Дона устремились беглые крестьяне из Центральной России и Поволжья. Так появились здесь ватаги вольных людей, которых называли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казаками</a:t>
            </a:r>
            <a:r>
              <a:rPr lang="ru-RU" sz="1600" dirty="0" smtClean="0"/>
              <a:t>. По одной из гипотез, это слово переводится с тюркского как «удальцы», «вольные люди». На свободной земле – на просторах Дикого поля - в степях и на берегах Дона возникло казачество. Существует несколько версий о происхождении казачества. Но какая бы версия ни была верна – очевидна одна особенность.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Казаки – люди вольные! </a:t>
            </a:r>
            <a:r>
              <a:rPr lang="ru-RU" sz="1600" dirty="0" smtClean="0"/>
              <a:t>Поскольку на Дону селились люди не только из Руси, но и из других земель, но все считали себя людьми русскими и защитниками Руси.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596" y="5643578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В Х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VI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веке </a:t>
            </a:r>
            <a:r>
              <a:rPr lang="ru-RU" sz="1600" dirty="0" smtClean="0"/>
              <a:t>появляются первые постоянные казачьи поселения на Дону. Именно это время принято считать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временем образования донского казачества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26626" name="Picture 2" descr="http://www.dancor.sumy.ua/sites/dancor.sumy.ua/files/6770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785926"/>
            <a:ext cx="3286148" cy="3721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Донского края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FFEFC10-5988-4150-BDB0-4B30C4EDB57F}" type="datetime1">
              <a:rPr lang="ru-RU"/>
              <a:pPr>
                <a:defRPr/>
              </a:pPr>
              <a:t>10.07.2013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154F4-8958-4CE5-967A-B76A907DF2D8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12" name="Лента лицом вниз 11"/>
          <p:cNvSpPr/>
          <p:nvPr/>
        </p:nvSpPr>
        <p:spPr>
          <a:xfrm>
            <a:off x="714348" y="928670"/>
            <a:ext cx="7643866" cy="642942"/>
          </a:xfrm>
          <a:prstGeom prst="ribbon">
            <a:avLst>
              <a:gd name="adj1" fmla="val 16667"/>
              <a:gd name="adj2" fmla="val 6750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Первые казачьи городки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57686" y="1785926"/>
            <a:ext cx="4429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785926"/>
            <a:ext cx="371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На Дону казаки селились на островах, чтобы защищаться от врагов. Такие поселения назывались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казачьими городками</a:t>
            </a:r>
            <a:r>
              <a:rPr lang="ru-RU" sz="1600" dirty="0" smtClean="0"/>
              <a:t>. Казачьи поселения были 2 типов: городки – для постоянного места жительства и зимовища – для временного проживания зимой. Позже городки стали называть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станицами</a:t>
            </a:r>
            <a:r>
              <a:rPr lang="ru-RU" sz="1600" dirty="0" smtClean="0"/>
              <a:t>. </a:t>
            </a:r>
            <a:endParaRPr lang="ru-RU" sz="1600" dirty="0"/>
          </a:p>
        </p:txBody>
      </p:sp>
      <p:pic>
        <p:nvPicPr>
          <p:cNvPr id="27650" name="Picture 2" descr="Планировка казачьего городка XVII ве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785926"/>
            <a:ext cx="4191877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28596" y="4214818"/>
            <a:ext cx="828680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Первыми казачьими городками, которые возникли на берегах Дона и его притоков, были </a:t>
            </a:r>
            <a:r>
              <a:rPr lang="ru-RU" sz="1600" dirty="0" err="1" smtClean="0"/>
              <a:t>Раздорский</a:t>
            </a:r>
            <a:r>
              <a:rPr lang="ru-RU" sz="1600" dirty="0" smtClean="0"/>
              <a:t>, Монастырский, Черкасский. Главным стал городок Раздоры нижние, а потом Монастырский Яр. В 1643 г.турецкое войско разгромило Монастырский городок, и казаки решили заложить новый городок на Черкасском острове. Вокруг </a:t>
            </a:r>
            <a:r>
              <a:rPr lang="ru-RU" sz="1600" dirty="0" err="1" smtClean="0"/>
              <a:t>Черкасска</a:t>
            </a:r>
            <a:r>
              <a:rPr lang="ru-RU" sz="1600" dirty="0" smtClean="0"/>
              <a:t> стали строить новые станицы.  В </a:t>
            </a:r>
            <a:r>
              <a:rPr lang="ru-RU" sz="1600" dirty="0" err="1" smtClean="0"/>
              <a:t>Черкасск</a:t>
            </a:r>
            <a:r>
              <a:rPr lang="ru-RU" sz="1600" dirty="0" smtClean="0"/>
              <a:t> перешло из Раздор войско Донское и стал собираться главный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войсковой Круг</a:t>
            </a:r>
            <a:r>
              <a:rPr lang="ru-RU" sz="1600" dirty="0" smtClean="0"/>
              <a:t>. До основания Новочеркасска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главным казачьим городом </a:t>
            </a:r>
            <a:r>
              <a:rPr lang="ru-RU" sz="1600" dirty="0" smtClean="0"/>
              <a:t>был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</a:rPr>
              <a:t>Черкасск</a:t>
            </a:r>
            <a:r>
              <a:rPr lang="ru-RU" sz="1600" dirty="0" smtClean="0"/>
              <a:t> (ныне </a:t>
            </a:r>
            <a:r>
              <a:rPr lang="ru-RU" sz="1600" dirty="0" err="1" smtClean="0"/>
              <a:t>Старочеркасск</a:t>
            </a:r>
            <a:r>
              <a:rPr lang="ru-RU" sz="1600" dirty="0" smtClean="0"/>
              <a:t>).  Казаки становятся полновластными хозяевами Дона.</a:t>
            </a:r>
            <a:endParaRPr lang="ru-RU" sz="1600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Донского края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FFEFC10-5988-4150-BDB0-4B30C4EDB57F}" type="datetime1">
              <a:rPr lang="ru-RU"/>
              <a:pPr>
                <a:defRPr/>
              </a:pPr>
              <a:t>10.07.2013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154F4-8958-4CE5-967A-B76A907DF2D8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12" name="Лента лицом вниз 11"/>
          <p:cNvSpPr/>
          <p:nvPr/>
        </p:nvSpPr>
        <p:spPr>
          <a:xfrm>
            <a:off x="714348" y="928670"/>
            <a:ext cx="7643866" cy="642942"/>
          </a:xfrm>
          <a:prstGeom prst="ribbon">
            <a:avLst>
              <a:gd name="adj1" fmla="val 16667"/>
              <a:gd name="adj2" fmla="val 6750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Яркие страницы истории Дона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57686" y="1785926"/>
            <a:ext cx="4429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714488"/>
            <a:ext cx="8286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Казаки обладали большой личной свободой, не несли повинностей, не платили податей, имели право носить одежду старого покроя и бороду, регулярно получали царское жалование. При поддержке государства казачество стало мощным заслоном на пути многочисленных завоевателей, посягавших на южные рубежи России.</a:t>
            </a:r>
          </a:p>
          <a:p>
            <a:pPr algn="just"/>
            <a:r>
              <a:rPr lang="ru-RU" sz="1600" dirty="0" smtClean="0"/>
              <a:t>С XVIII века государство начинает активно вмешиваться в войсковые порядки. Земли Войска Донского входят в состав России, потеряв при этом свою автономию. Не желая терять былую свободу, казачество активно выступает против царской власти. Навсегда остались в памяти народной имена предводителей крестьянских войн и восстаний — 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Разина, Булавина, Пугачева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28674" name="Picture 2" descr="http://pixpax.ucoz.ru/_nw/108/843605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286256"/>
            <a:ext cx="1571636" cy="2117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6" name="Picture 4" descr="http://historydoc.edu.ru/attach.asp?a_no=34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4286256"/>
            <a:ext cx="1788535" cy="2071662"/>
          </a:xfrm>
          <a:prstGeom prst="rect">
            <a:avLst/>
          </a:prstGeom>
          <a:noFill/>
        </p:spPr>
      </p:pic>
      <p:pic>
        <p:nvPicPr>
          <p:cNvPr id="28678" name="Picture 6" descr="http://img0.liveinternet.ru/images/attach/c/2/64/144/64144625_1284744296_img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4286256"/>
            <a:ext cx="2071702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643306" y="600076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К.Булавин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6578" y="600076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Е.Пугачев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Донского края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FFEFC10-5988-4150-BDB0-4B30C4EDB57F}" type="datetime1">
              <a:rPr lang="ru-RU"/>
              <a:pPr>
                <a:defRPr/>
              </a:pPr>
              <a:t>10.07.2013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154F4-8958-4CE5-967A-B76A907DF2D8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12" name="Лента лицом вниз 11"/>
          <p:cNvSpPr/>
          <p:nvPr/>
        </p:nvSpPr>
        <p:spPr>
          <a:xfrm>
            <a:off x="714348" y="928670"/>
            <a:ext cx="7643866" cy="642942"/>
          </a:xfrm>
          <a:prstGeom prst="ribbon">
            <a:avLst>
              <a:gd name="adj1" fmla="val 16667"/>
              <a:gd name="adj2" fmla="val 6750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Яркие страницы истории Дона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57686" y="1785926"/>
            <a:ext cx="4429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1720840"/>
            <a:ext cx="82153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Казаки включаются в состав вооруженных сил России как иррегулярное войско. Они участвуют во всех войнах России XVII-XX веков, проявляя мужество, героизм и стойкость, покрыв свои знамёна бессмертной славой в многочисленных сражениях.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Ермак, Минаев, Краснощёков, Ефремов, Орлов, Платов, Бакланов </a:t>
            </a:r>
            <a:r>
              <a:rPr lang="ru-RU" sz="1600" dirty="0" smtClean="0"/>
              <a:t>– эти прославленные имена всегда будут помнить на Дону и в России.</a:t>
            </a:r>
            <a:endParaRPr lang="ru-RU" sz="1600" dirty="0"/>
          </a:p>
        </p:txBody>
      </p:sp>
      <p:pic>
        <p:nvPicPr>
          <p:cNvPr id="17" name="Picture 2" descr="Нажмите, чтобы посмотреть в полный разме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214686"/>
            <a:ext cx="1845779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214686"/>
            <a:ext cx="2301495" cy="2728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5072066" y="3286124"/>
            <a:ext cx="35004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Славных лиц в России много:</a:t>
            </a:r>
          </a:p>
          <a:p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Тех, кто край родной любя,</a:t>
            </a:r>
          </a:p>
          <a:p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Укреплял Державу строго,</a:t>
            </a:r>
          </a:p>
          <a:p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Не жалел в трудах себя.</a:t>
            </a:r>
          </a:p>
          <a:p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В сердце каждого потомка</a:t>
            </a:r>
          </a:p>
          <a:p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Казаком оставлен след.</a:t>
            </a:r>
          </a:p>
          <a:p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Честной службой, битвой громкой,</a:t>
            </a:r>
          </a:p>
          <a:p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Славой доблестных побед.</a:t>
            </a:r>
          </a:p>
          <a:p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                                                        </a:t>
            </a:r>
          </a:p>
          <a:p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                                   Е.Трушина</a:t>
            </a:r>
          </a:p>
          <a:p>
            <a:endParaRPr lang="ru-RU" sz="1600" b="1" dirty="0" smtClean="0">
              <a:latin typeface="CyrillicOld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596" y="592933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Ермак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714612" y="592933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М.Платов</a:t>
            </a:r>
            <a:endParaRPr lang="ru-RU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Донского края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FFEFC10-5988-4150-BDB0-4B30C4EDB57F}" type="datetime1">
              <a:rPr lang="ru-RU"/>
              <a:pPr>
                <a:defRPr/>
              </a:pPr>
              <a:t>10.07.2013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154F4-8958-4CE5-967A-B76A907DF2D8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12" name="Лента лицом вниз 11"/>
          <p:cNvSpPr/>
          <p:nvPr/>
        </p:nvSpPr>
        <p:spPr>
          <a:xfrm>
            <a:off x="714348" y="928670"/>
            <a:ext cx="7643866" cy="642942"/>
          </a:xfrm>
          <a:prstGeom prst="ribbon">
            <a:avLst>
              <a:gd name="adj1" fmla="val 16667"/>
              <a:gd name="adj2" fmla="val 6750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Страницы истории Дона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57686" y="1785926"/>
            <a:ext cx="4429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1643050"/>
            <a:ext cx="828680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В 1749 году по указу императрицы Елизаветы Петровны на правом берегу Дона в устье реки </a:t>
            </a:r>
            <a:r>
              <a:rPr lang="ru-RU" sz="1400" dirty="0" err="1" smtClean="0"/>
              <a:t>Темерник</a:t>
            </a:r>
            <a:r>
              <a:rPr lang="ru-RU" sz="1400" dirty="0" smtClean="0"/>
              <a:t> была учреждена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таможенная застава</a:t>
            </a:r>
            <a:r>
              <a:rPr lang="ru-RU" sz="1400" dirty="0" smtClean="0"/>
              <a:t>, в 1761 году началось строительство крепости, названной именем Святого </a:t>
            </a:r>
            <a:r>
              <a:rPr lang="ru-RU" sz="1400" dirty="0" err="1" smtClean="0"/>
              <a:t>Димитрия</a:t>
            </a:r>
            <a:r>
              <a:rPr lang="ru-RU" sz="1400" dirty="0" smtClean="0"/>
              <a:t>, митрополита Ростовского.</a:t>
            </a:r>
          </a:p>
          <a:p>
            <a:pPr algn="just"/>
            <a:r>
              <a:rPr lang="ru-RU" sz="1400" dirty="0" smtClean="0"/>
              <a:t>С присоединением в конце XVIII века к России Приазовья и Причерноморья крепость потеряла своё стратегическое значение и была упразднена. Крепостные предместья – форштадты были преобразованы в город, который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в 1806 году </a:t>
            </a:r>
            <a:r>
              <a:rPr lang="ru-RU" sz="1400" dirty="0" smtClean="0"/>
              <a:t>получил своё официальное название –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Ростов-на-Дону.</a:t>
            </a:r>
          </a:p>
          <a:p>
            <a:pPr algn="just"/>
            <a:r>
              <a:rPr lang="ru-RU" sz="1400" dirty="0" smtClean="0"/>
              <a:t>По инициативе легендарного донского атамана Платова в 1805 году закладывается город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Новочеркасск</a:t>
            </a:r>
            <a:r>
              <a:rPr lang="ru-RU" sz="1400" dirty="0" smtClean="0"/>
              <a:t>, в который вскоре переносится столица Войска Донского.</a:t>
            </a:r>
          </a:p>
          <a:p>
            <a:pPr algn="just"/>
            <a:r>
              <a:rPr lang="ru-RU" sz="1400" dirty="0" smtClean="0"/>
              <a:t>К середине XIX века на Дону сформировались два центра: военно-административный – город Новочеркасск и промышленно-торговый – город Ростов-на-Дону.</a:t>
            </a:r>
            <a:endParaRPr lang="ru-RU" sz="1400" dirty="0"/>
          </a:p>
        </p:txBody>
      </p:sp>
      <p:pic>
        <p:nvPicPr>
          <p:cNvPr id="29698" name="Picture 2" descr="http://www.rutraveller.ru/icache/place/12384_603x3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7" y="4143380"/>
            <a:ext cx="3407229" cy="2000264"/>
          </a:xfrm>
          <a:prstGeom prst="rect">
            <a:avLst/>
          </a:prstGeom>
          <a:noFill/>
        </p:spPr>
      </p:pic>
      <p:pic>
        <p:nvPicPr>
          <p:cNvPr id="29700" name="Picture 4" descr="Город Новочеркасск - собо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071942"/>
            <a:ext cx="2928958" cy="212186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71472" y="6143644"/>
            <a:ext cx="357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Таможенная застава</a:t>
            </a:r>
            <a:endParaRPr lang="ru-R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786314" y="6143644"/>
            <a:ext cx="357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г.Новочеркасск</a:t>
            </a:r>
            <a:endParaRPr lang="ru-RU" sz="1400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Донского края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FFEFC10-5988-4150-BDB0-4B30C4EDB57F}" type="datetime1">
              <a:rPr lang="ru-RU"/>
              <a:pPr>
                <a:defRPr/>
              </a:pPr>
              <a:t>10.07.2013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154F4-8958-4CE5-967A-B76A907DF2D8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12" name="Лента лицом вниз 11"/>
          <p:cNvSpPr/>
          <p:nvPr/>
        </p:nvSpPr>
        <p:spPr>
          <a:xfrm>
            <a:off x="714348" y="928670"/>
            <a:ext cx="7643866" cy="642942"/>
          </a:xfrm>
          <a:prstGeom prst="ribbon">
            <a:avLst>
              <a:gd name="adj1" fmla="val 16667"/>
              <a:gd name="adj2" fmla="val 6750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Страницы истории Дона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57686" y="1785926"/>
            <a:ext cx="4429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1643050"/>
            <a:ext cx="48577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Октябрьские события привели к установлению на Дону Советской власти. Была создана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Донская Советская Республика.</a:t>
            </a:r>
            <a:r>
              <a:rPr lang="ru-RU" sz="1400" dirty="0" smtClean="0"/>
              <a:t> После её падения Войсковой круг переименовал Область Войска Донского во 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</a:rPr>
              <a:t>Всевеликое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 Войско Донское</a:t>
            </a:r>
            <a:r>
              <a:rPr lang="ru-RU" sz="1400" dirty="0" smtClean="0"/>
              <a:t>, провозгласив в сентябре  1918 года его самостоятельным государством, «основанным на народоправстве». С установлением Советской власти на Дону в начале 1920 года </a:t>
            </a:r>
            <a:r>
              <a:rPr lang="ru-RU" sz="1400" dirty="0" err="1" smtClean="0"/>
              <a:t>Всевеликое</a:t>
            </a:r>
            <a:r>
              <a:rPr lang="ru-RU" sz="1400" dirty="0" smtClean="0"/>
              <a:t> Войско Донское прекратило своё существование и Донской край получил название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Донской области </a:t>
            </a:r>
            <a:r>
              <a:rPr lang="ru-RU" sz="1400" dirty="0" smtClean="0"/>
              <a:t>с центром в г. Ростове-на-Дону.</a:t>
            </a:r>
          </a:p>
          <a:p>
            <a:pPr algn="just"/>
            <a:r>
              <a:rPr lang="ru-RU" sz="1400" dirty="0" smtClean="0"/>
              <a:t>С 1920 по 1924 год область входит во вновь созданную административно-территориальную единицу под названием </a:t>
            </a:r>
            <a:r>
              <a:rPr lang="ru-RU" sz="1400" dirty="0" err="1" smtClean="0"/>
              <a:t>Юго-Восток</a:t>
            </a:r>
            <a:r>
              <a:rPr lang="ru-RU" sz="1400" dirty="0" smtClean="0"/>
              <a:t> России, которая в 1924 году была переименована в 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</a:rPr>
              <a:t>Северо-Кавказский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 край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 smtClean="0"/>
              <a:t>В 1934 году </a:t>
            </a:r>
            <a:r>
              <a:rPr lang="ru-RU" sz="1400" dirty="0" err="1" smtClean="0"/>
              <a:t>Северо-Кавказский</a:t>
            </a:r>
            <a:r>
              <a:rPr lang="ru-RU" sz="1400" dirty="0" smtClean="0"/>
              <a:t> край был разделен на Азово-Черноморский край с центром в Ростове-на-Дону и </a:t>
            </a:r>
            <a:r>
              <a:rPr lang="ru-RU" sz="1400" dirty="0" err="1" smtClean="0"/>
              <a:t>Северо-Кавказский</a:t>
            </a:r>
            <a:r>
              <a:rPr lang="ru-RU" sz="1400" dirty="0" smtClean="0"/>
              <a:t> край с центром в городе Пятигорске.</a:t>
            </a:r>
          </a:p>
          <a:p>
            <a:pPr algn="just"/>
            <a:r>
              <a:rPr lang="ru-RU" sz="1400" dirty="0" smtClean="0"/>
              <a:t>История области начинается с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11 сентября 1937 года</a:t>
            </a:r>
            <a:r>
              <a:rPr lang="ru-RU" sz="1400" dirty="0" smtClean="0"/>
              <a:t>, когда Постановлением ВЦИК РСФСР была образована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Ростовская область</a:t>
            </a:r>
            <a:r>
              <a:rPr lang="ru-RU" sz="1400" dirty="0" smtClean="0"/>
              <a:t>...</a:t>
            </a:r>
            <a:endParaRPr lang="ru-RU" sz="1400" dirty="0"/>
          </a:p>
        </p:txBody>
      </p:sp>
      <p:pic>
        <p:nvPicPr>
          <p:cNvPr id="31746" name="Picture 2" descr="http://www.trud.ru/userfiles/gallery/70/m_70a8d2bc74f0d6d8091c3b6bf92984f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857364"/>
            <a:ext cx="2857500" cy="192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8" name="Picture 4" descr="http://www.yugregion.ru/imgs/news/50141/newspic_small.jpg?13698055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000504"/>
            <a:ext cx="2381250" cy="23907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http://vitpiligrim.narod.ru/donsky/don30.jpg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/>
          <a:stretch>
            <a:fillRect/>
          </a:stretch>
        </p:blipFill>
        <p:spPr bwMode="auto">
          <a:xfrm>
            <a:off x="428596" y="1643051"/>
            <a:ext cx="8358246" cy="4786346"/>
          </a:xfrm>
          <a:prstGeom prst="rect">
            <a:avLst/>
          </a:prstGeom>
          <a:noFill/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Донского края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FFEFC10-5988-4150-BDB0-4B30C4EDB57F}" type="datetime1">
              <a:rPr lang="ru-RU"/>
              <a:pPr>
                <a:defRPr/>
              </a:pPr>
              <a:t>10.07.2013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154F4-8958-4CE5-967A-B76A907DF2D8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12" name="Лента лицом вниз 11"/>
          <p:cNvSpPr/>
          <p:nvPr/>
        </p:nvSpPr>
        <p:spPr>
          <a:xfrm>
            <a:off x="642910" y="928670"/>
            <a:ext cx="7715304" cy="642942"/>
          </a:xfrm>
          <a:prstGeom prst="ribbon">
            <a:avLst>
              <a:gd name="adj1" fmla="val 16667"/>
              <a:gd name="adj2" fmla="val 73427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История Дона в памяти потомков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57686" y="1785926"/>
            <a:ext cx="4429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1643050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FFFF00"/>
                </a:solidFill>
              </a:rPr>
              <a:t>Славные страницы истории дона навсегда остались в памяти потомков. Тем далеким событиям посвящено немало литературных произведений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28596" y="2357430"/>
            <a:ext cx="3358741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/>
                <a:ea typeface="Times New Roman" pitchFamily="18" charset="0"/>
              </a:rPr>
              <a:t>Русь помнит те былые годы,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/>
                <a:ea typeface="Times New Roman" pitchFamily="18" charset="0"/>
              </a:rPr>
              <a:t>Когда свой гибельный удар,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/>
                <a:ea typeface="Times New Roman" pitchFamily="18" charset="0"/>
              </a:rPr>
              <a:t>Сын дикой степи и свободы,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/>
                <a:ea typeface="Times New Roman" pitchFamily="18" charset="0"/>
              </a:rPr>
              <a:t>Бросал ваш предок на татар;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/>
                <a:ea typeface="Times New Roman" pitchFamily="18" charset="0"/>
              </a:rPr>
              <a:t>Когда от Дона до Урала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/>
                <a:ea typeface="Times New Roman" pitchFamily="18" charset="0"/>
              </a:rPr>
              <a:t>И вдоль днепровских берегов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/>
                <a:ea typeface="Times New Roman" pitchFamily="18" charset="0"/>
              </a:rPr>
              <a:t>Внезапной молнией сверкала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/>
                <a:ea typeface="Times New Roman" pitchFamily="18" charset="0"/>
              </a:rPr>
              <a:t>Казачья сабля меж врагов.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/>
                <a:ea typeface="Times New Roman" pitchFamily="18" charset="0"/>
              </a:rPr>
              <a:t>И помнит Русь тот день великий,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/>
                <a:ea typeface="Times New Roman" pitchFamily="18" charset="0"/>
              </a:rPr>
              <a:t>Когда бесстрашный богатырь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/>
                <a:ea typeface="Times New Roman" pitchFamily="18" charset="0"/>
              </a:rPr>
              <a:t>К подножью Грозного-владыки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/>
                <a:ea typeface="Times New Roman" pitchFamily="18" charset="0"/>
              </a:rPr>
              <a:t>Поверг обширную Сибирь;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/>
                <a:ea typeface="Times New Roman" pitchFamily="18" charset="0"/>
              </a:rPr>
              <a:t>И подвиг дивный и кровавый.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/>
                <a:ea typeface="Times New Roman" pitchFamily="18" charset="0"/>
              </a:rPr>
              <a:t>Которым в летопись веков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/>
                <a:ea typeface="Times New Roman" pitchFamily="18" charset="0"/>
              </a:rPr>
              <a:t>На память вечную и славу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/>
                <a:ea typeface="Times New Roman" pitchFamily="18" charset="0"/>
              </a:rPr>
              <a:t>Внесен разрушенный Азов.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2500306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hangingPunct="0"/>
            <a:r>
              <a:rPr lang="ru-RU" sz="1400" b="1" i="1" dirty="0" smtClean="0">
                <a:solidFill>
                  <a:schemeClr val="bg1"/>
                </a:solidFill>
                <a:latin typeface="Times"/>
                <a:ea typeface="Times New Roman" pitchFamily="18" charset="0"/>
              </a:rPr>
              <a:t>Привет донцам! Увековечен</a:t>
            </a:r>
            <a:endParaRPr lang="ru-RU" sz="1400" b="1" i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</a:endParaRPr>
          </a:p>
          <a:p>
            <a:pPr lvl="0" algn="ctr" eaLnBrk="0" hangingPunct="0"/>
            <a:r>
              <a:rPr lang="ru-RU" sz="1400" b="1" i="1" dirty="0" smtClean="0">
                <a:solidFill>
                  <a:schemeClr val="bg1"/>
                </a:solidFill>
                <a:latin typeface="Times"/>
                <a:ea typeface="Times New Roman" pitchFamily="18" charset="0"/>
              </a:rPr>
              <a:t>Ваш сильный, доблестный народ.</a:t>
            </a:r>
            <a:endParaRPr lang="ru-RU" sz="1400" b="1" i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</a:endParaRPr>
          </a:p>
          <a:p>
            <a:pPr lvl="0" algn="ctr" eaLnBrk="0" hangingPunct="0"/>
            <a:r>
              <a:rPr lang="ru-RU" sz="1400" b="1" i="1" dirty="0" smtClean="0">
                <a:solidFill>
                  <a:schemeClr val="bg1"/>
                </a:solidFill>
                <a:latin typeface="Times"/>
                <a:ea typeface="Times New Roman" pitchFamily="18" charset="0"/>
              </a:rPr>
              <a:t>И знает мир, что вами встречен</a:t>
            </a:r>
            <a:endParaRPr lang="ru-RU" sz="1400" b="1" i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</a:endParaRPr>
          </a:p>
          <a:p>
            <a:pPr lvl="0" algn="ctr" eaLnBrk="0" hangingPunct="0"/>
            <a:r>
              <a:rPr lang="ru-RU" sz="1400" b="1" i="1" dirty="0" smtClean="0">
                <a:solidFill>
                  <a:schemeClr val="bg1"/>
                </a:solidFill>
                <a:latin typeface="Times"/>
                <a:ea typeface="Times New Roman" pitchFamily="18" charset="0"/>
              </a:rPr>
              <a:t>Войны Отечественной год:</a:t>
            </a:r>
            <a:endParaRPr lang="ru-RU" sz="1400" b="1" i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</a:endParaRPr>
          </a:p>
          <a:p>
            <a:pPr lvl="0" algn="ctr" eaLnBrk="0" hangingPunct="0"/>
            <a:r>
              <a:rPr lang="ru-RU" sz="1400" b="1" i="1" dirty="0" smtClean="0">
                <a:solidFill>
                  <a:schemeClr val="bg1"/>
                </a:solidFill>
                <a:latin typeface="Times"/>
                <a:ea typeface="Times New Roman" pitchFamily="18" charset="0"/>
              </a:rPr>
              <a:t>Весь Дон восстал, на голос чести</a:t>
            </a:r>
            <a:endParaRPr lang="ru-RU" sz="1400" b="1" i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</a:endParaRPr>
          </a:p>
          <a:p>
            <a:pPr lvl="0" algn="ctr" eaLnBrk="0" hangingPunct="0"/>
            <a:r>
              <a:rPr lang="ru-RU" sz="1400" b="1" i="1" dirty="0" smtClean="0">
                <a:solidFill>
                  <a:schemeClr val="bg1"/>
                </a:solidFill>
                <a:latin typeface="Times"/>
                <a:ea typeface="Times New Roman" pitchFamily="18" charset="0"/>
              </a:rPr>
              <a:t>Весь день и ночь казак летел</a:t>
            </a:r>
            <a:endParaRPr lang="ru-RU" sz="1400" b="1" i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</a:endParaRPr>
          </a:p>
          <a:p>
            <a:pPr lvl="0" algn="ctr" eaLnBrk="0" hangingPunct="0"/>
            <a:r>
              <a:rPr lang="ru-RU" sz="1400" b="1" i="1" dirty="0" smtClean="0">
                <a:solidFill>
                  <a:schemeClr val="bg1"/>
                </a:solidFill>
                <a:latin typeface="Times"/>
                <a:ea typeface="Times New Roman" pitchFamily="18" charset="0"/>
              </a:rPr>
              <a:t>И крови в битвах грозной мести</a:t>
            </a:r>
            <a:endParaRPr lang="ru-RU" sz="1400" b="1" i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</a:endParaRPr>
          </a:p>
          <a:p>
            <a:pPr lvl="0" algn="ctr" eaLnBrk="0" hangingPunct="0"/>
            <a:r>
              <a:rPr lang="ru-RU" sz="1400" b="1" i="1" dirty="0" smtClean="0">
                <a:solidFill>
                  <a:schemeClr val="bg1"/>
                </a:solidFill>
                <a:latin typeface="Times"/>
                <a:ea typeface="Times New Roman" pitchFamily="18" charset="0"/>
              </a:rPr>
              <a:t>Последней капли не жалел.</a:t>
            </a:r>
            <a:endParaRPr lang="ru-RU" sz="1400" b="1" i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</a:endParaRPr>
          </a:p>
          <a:p>
            <a:pPr lvl="0" algn="ctr" eaLnBrk="0" hangingPunct="0"/>
            <a:r>
              <a:rPr lang="ru-RU" sz="1400" b="1" i="1" dirty="0" smtClean="0">
                <a:solidFill>
                  <a:schemeClr val="bg1"/>
                </a:solidFill>
                <a:latin typeface="Times"/>
                <a:ea typeface="Times New Roman" pitchFamily="18" charset="0"/>
              </a:rPr>
              <a:t>Войны испытанные дети,</a:t>
            </a:r>
            <a:endParaRPr lang="ru-RU" sz="1400" b="1" i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</a:endParaRPr>
          </a:p>
          <a:p>
            <a:pPr lvl="0" algn="ctr" eaLnBrk="0" hangingPunct="0"/>
            <a:r>
              <a:rPr lang="ru-RU" sz="1400" b="1" i="1" dirty="0" smtClean="0">
                <a:solidFill>
                  <a:schemeClr val="bg1"/>
                </a:solidFill>
                <a:latin typeface="Times"/>
                <a:ea typeface="Times New Roman" pitchFamily="18" charset="0"/>
              </a:rPr>
              <a:t>Русь помнить ваши имена!</a:t>
            </a:r>
            <a:endParaRPr lang="ru-RU" sz="1400" b="1" i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</a:endParaRPr>
          </a:p>
          <a:p>
            <a:pPr lvl="0" algn="ctr" eaLnBrk="0" hangingPunct="0"/>
            <a:r>
              <a:rPr lang="ru-RU" sz="1400" b="1" i="1" dirty="0" smtClean="0">
                <a:solidFill>
                  <a:schemeClr val="bg1"/>
                </a:solidFill>
                <a:latin typeface="Times"/>
                <a:ea typeface="Times New Roman" pitchFamily="18" charset="0"/>
              </a:rPr>
              <a:t>Недаром славою столетий</a:t>
            </a:r>
            <a:endParaRPr lang="ru-RU" sz="1400" b="1" i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</a:endParaRPr>
          </a:p>
          <a:p>
            <a:pPr lvl="0" algn="ctr" eaLnBrk="0" hangingPunct="0"/>
            <a:r>
              <a:rPr lang="ru-RU" sz="1400" b="1" i="1" dirty="0" smtClean="0">
                <a:solidFill>
                  <a:schemeClr val="bg1"/>
                </a:solidFill>
                <a:latin typeface="Times"/>
                <a:ea typeface="Times New Roman" pitchFamily="18" charset="0"/>
              </a:rPr>
              <a:t>Покрыты Дона знамена:</a:t>
            </a:r>
            <a:endParaRPr lang="ru-RU" sz="1400" b="1" i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</a:endParaRPr>
          </a:p>
          <a:p>
            <a:pPr lvl="0" algn="ctr" eaLnBrk="0" hangingPunct="0"/>
            <a:r>
              <a:rPr lang="ru-RU" sz="1400" b="1" i="1" dirty="0" smtClean="0">
                <a:solidFill>
                  <a:schemeClr val="bg1"/>
                </a:solidFill>
                <a:latin typeface="Times"/>
                <a:ea typeface="Times New Roman" pitchFamily="18" charset="0"/>
              </a:rPr>
              <a:t>Вы вашей </a:t>
            </a:r>
            <a:r>
              <a:rPr lang="ru-RU" sz="1400" b="1" i="1" dirty="0" err="1" smtClean="0">
                <a:solidFill>
                  <a:schemeClr val="bg1"/>
                </a:solidFill>
                <a:latin typeface="Times"/>
                <a:ea typeface="Times New Roman" pitchFamily="18" charset="0"/>
              </a:rPr>
              <a:t>кровию</a:t>
            </a:r>
            <a:r>
              <a:rPr lang="ru-RU" sz="1400" b="1" i="1" dirty="0" smtClean="0">
                <a:solidFill>
                  <a:schemeClr val="bg1"/>
                </a:solidFill>
                <a:latin typeface="Times"/>
                <a:ea typeface="Times New Roman" pitchFamily="18" charset="0"/>
              </a:rPr>
              <a:t> вписали</a:t>
            </a:r>
            <a:endParaRPr lang="ru-RU" sz="1400" b="1" i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</a:endParaRPr>
          </a:p>
          <a:p>
            <a:pPr lvl="0" algn="ctr" eaLnBrk="0" hangingPunct="0"/>
            <a:r>
              <a:rPr lang="ru-RU" sz="1400" b="1" i="1" dirty="0" smtClean="0">
                <a:solidFill>
                  <a:schemeClr val="bg1"/>
                </a:solidFill>
                <a:latin typeface="Times"/>
                <a:ea typeface="Times New Roman" pitchFamily="18" charset="0"/>
              </a:rPr>
              <a:t>Любовь к Руси в её скрижали…</a:t>
            </a:r>
          </a:p>
          <a:p>
            <a:pPr lvl="0" algn="ctr" eaLnBrk="0" hangingPunct="0"/>
            <a:r>
              <a:rPr lang="ru-RU" sz="1400" b="1" i="1" dirty="0" smtClean="0">
                <a:solidFill>
                  <a:schemeClr val="bg1"/>
                </a:solidFill>
                <a:latin typeface="Times"/>
              </a:rPr>
              <a:t>                                                        И.Никитин</a:t>
            </a:r>
            <a:endParaRPr lang="ru-RU" sz="1400" b="1" i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Использованные ресурсы: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51B4D7-43D8-47D4-8688-DD9AFA95838E}" type="datetime1">
              <a:rPr lang="ru-RU" smtClean="0"/>
              <a:pPr>
                <a:defRPr/>
              </a:pPr>
              <a:t>10.07.2013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1E430-3591-4048-979E-D7F019F6574E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142984"/>
            <a:ext cx="850112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 smtClean="0"/>
              <a:t>Справочник «Природные ресурсы Ростовской области». Ростов-на-Дону. 2003 г.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М.П.Астапенко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Е.Ю.Сухаревская «Природа и история родного края»,</a:t>
            </a:r>
            <a:r>
              <a:rPr lang="ru-RU" sz="1200" dirty="0" smtClean="0"/>
              <a:t> изд-во «</a:t>
            </a:r>
            <a:r>
              <a:rPr lang="ru-RU" sz="1200" dirty="0" err="1" smtClean="0"/>
              <a:t>Баро-пресс</a:t>
            </a:r>
            <a:r>
              <a:rPr lang="ru-RU" sz="1200" dirty="0" smtClean="0"/>
              <a:t>», Ростов-на-Дону. 2006 г.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Сайты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Природа Донского края 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2"/>
              </a:rPr>
              <a:t>http://donrise.ru/water/tabid/272/Default.aspx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Картинки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Шаблон презентации 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aida.ucoz.ru</a:t>
            </a:r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Карта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Ростовской области  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http://donrise.ru/geology/tabid/268/Default.aspx</a:t>
            </a:r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Первобытные люди 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http://cdn3.sbnation.com/imported_assets/1550739/primitive_man.jpg</a:t>
            </a:r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Древний человек 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http://rnns.ru/uploads/posts/2010-01/thumbs/1262607538_19246.jpg</a:t>
            </a:r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Древние люди 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http://pwpt.ru/uploads/presentation_screenshots/6ab5e72b545f4529d221126e1d2b1df8.JPG</a:t>
            </a:r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Скифы 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http://dick-k.narod.ru/Historical_Arts/Scythian_Warriors/Scythian_Warriors_09.jpg</a:t>
            </a:r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Танаис 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http://travelrostov.ru/wp-content/uploads/2011/09/tanais-gorod3.jpg</a:t>
            </a:r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Крепость </a:t>
            </a:r>
            <a:r>
              <a:rPr lang="ru-RU" sz="12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Саркел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http://www.rtkorr.com/imgs-news/author/2011/29/5/30442972960505.jpg</a:t>
            </a:r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Князь Игорь 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http://cs10173.userapi.com/u157456926/-14/q_8c5fd4bd.jpg</a:t>
            </a:r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Игоревой рати 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http://photos.wikimapia.org/p/00/02/03/30/81_big.jpg</a:t>
            </a:r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Куликовская битва 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http://s44.radikal.ru/i106/1105/7b/48acf837a72e.jpg</a:t>
            </a:r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Казаки 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http://young.rzd.ru/dbmm/images/41/4080/2135897</a:t>
            </a:r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Казачий городок 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http://www.npi-tu.ru/index.php?id=1847</a:t>
            </a:r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С.Разин 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6"/>
              </a:rPr>
              <a:t>http://pixpax.ucoz.ru/_nw/108/84360533.jpg</a:t>
            </a:r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Атаман Булавин 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7"/>
              </a:rPr>
              <a:t>http://kazak.clan.su/_ph/14/567404896.jpg</a:t>
            </a:r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Ермак </a:t>
            </a:r>
            <a:r>
              <a:rPr lang="en-US" sz="1200" dirty="0" smtClean="0">
                <a:hlinkClick r:id="rId18"/>
              </a:rPr>
              <a:t>http://www.kazydub.ru/gallery/displayimage.php?album=2&amp;pos=63</a:t>
            </a:r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М. Платов </a:t>
            </a:r>
            <a:r>
              <a:rPr lang="ru-RU" sz="1200" dirty="0" smtClean="0"/>
              <a:t> </a:t>
            </a:r>
            <a:r>
              <a:rPr lang="en-US" sz="1200" dirty="0" smtClean="0">
                <a:hlinkClick r:id="rId19"/>
              </a:rPr>
              <a:t>http://gtrf.info/1_62_998_13.html</a:t>
            </a:r>
            <a:endParaRPr lang="ru-RU" sz="1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Г.Новочеркасск</a:t>
            </a:r>
            <a:r>
              <a:rPr lang="ru-RU" sz="1200" dirty="0" smtClean="0"/>
              <a:t> </a:t>
            </a:r>
            <a:r>
              <a:rPr lang="en-US" sz="1200" dirty="0" smtClean="0">
                <a:hlinkClick r:id="rId20"/>
              </a:rPr>
              <a:t>http://mos-holidays.ru/novocherkassk-arki/</a:t>
            </a:r>
            <a:endParaRPr lang="ru-RU" sz="1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Таможенная застава </a:t>
            </a:r>
            <a:r>
              <a:rPr lang="en-US" sz="1200" dirty="0" smtClean="0">
                <a:hlinkClick r:id="rId21"/>
              </a:rPr>
              <a:t>http://www.rutraveller.ru/place?id=11193</a:t>
            </a:r>
            <a:endParaRPr lang="ru-RU" sz="1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 err="1" smtClean="0">
                <a:solidFill>
                  <a:schemeClr val="accent6">
                    <a:lumMod val="75000"/>
                  </a:schemeClr>
                </a:solidFill>
              </a:rPr>
              <a:t>Всевеликое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 Войско Донское </a:t>
            </a:r>
            <a:r>
              <a:rPr lang="en-US" sz="1200" dirty="0" smtClean="0">
                <a:hlinkClick r:id="rId22"/>
              </a:rPr>
              <a:t>http://www.trud.ru/userfiles/gallery/70/m_70a8d2bc74f0d6d8091c3b6bf92984fc.jpg</a:t>
            </a:r>
            <a:endParaRPr lang="ru-RU" sz="1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Донская степь </a:t>
            </a:r>
            <a:r>
              <a:rPr lang="en-US" sz="1200" dirty="0" smtClean="0">
                <a:hlinkClick r:id="rId23"/>
              </a:rPr>
              <a:t>http://vitpiligrim.narod.ru/donsky/don30.jpg</a:t>
            </a:r>
            <a:endParaRPr lang="ru-RU" sz="1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200" dirty="0" smtClean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51B4D7-43D8-47D4-8688-DD9AFA95838E}" type="datetime1">
              <a:rPr lang="ru-RU" smtClean="0"/>
              <a:pPr>
                <a:defRPr/>
              </a:pPr>
              <a:t>10.07.2013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1E430-3591-4048-979E-D7F019F6574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7" name="Лента лицом вниз 6"/>
          <p:cNvSpPr/>
          <p:nvPr/>
        </p:nvSpPr>
        <p:spPr>
          <a:xfrm>
            <a:off x="857224" y="571480"/>
            <a:ext cx="7215238" cy="571504"/>
          </a:xfrm>
          <a:prstGeom prst="ribbon">
            <a:avLst>
              <a:gd name="adj1" fmla="val 16667"/>
              <a:gd name="adj2" fmla="val 6750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Кроссворд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000230" y="1397000"/>
          <a:ext cx="521497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152"/>
                <a:gridCol w="401152"/>
                <a:gridCol w="401152"/>
                <a:gridCol w="401152"/>
                <a:gridCol w="401152"/>
                <a:gridCol w="401152"/>
                <a:gridCol w="401152"/>
                <a:gridCol w="401152"/>
                <a:gridCol w="401152"/>
                <a:gridCol w="401152"/>
                <a:gridCol w="401152"/>
                <a:gridCol w="401152"/>
                <a:gridCol w="40115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214676" y="1428736"/>
          <a:ext cx="200026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3"/>
                <a:gridCol w="400053"/>
                <a:gridCol w="400053"/>
                <a:gridCol w="400053"/>
                <a:gridCol w="400053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З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000496" y="1785926"/>
          <a:ext cx="321471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839"/>
                <a:gridCol w="401839"/>
                <a:gridCol w="401839"/>
                <a:gridCol w="401839"/>
                <a:gridCol w="401839"/>
                <a:gridCol w="401839"/>
                <a:gridCol w="401839"/>
                <a:gridCol w="401839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000494" y="2134546"/>
          <a:ext cx="321471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839"/>
                <a:gridCol w="401839"/>
                <a:gridCol w="401839"/>
                <a:gridCol w="401839"/>
                <a:gridCol w="401839"/>
                <a:gridCol w="401839"/>
                <a:gridCol w="401839"/>
                <a:gridCol w="401839"/>
              </a:tblGrid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214678" y="2500306"/>
          <a:ext cx="400053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3"/>
                <a:gridCol w="400053"/>
                <a:gridCol w="400053"/>
                <a:gridCol w="400053"/>
                <a:gridCol w="400053"/>
                <a:gridCol w="400053"/>
                <a:gridCol w="400053"/>
                <a:gridCol w="400053"/>
                <a:gridCol w="400053"/>
                <a:gridCol w="400053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Х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429124" y="2857496"/>
          <a:ext cx="20717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"/>
                <a:gridCol w="414340"/>
                <a:gridCol w="414340"/>
                <a:gridCol w="414340"/>
                <a:gridCol w="414340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Х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643306" y="3214686"/>
          <a:ext cx="157163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/>
                <a:gridCol w="392909"/>
                <a:gridCol w="392909"/>
                <a:gridCol w="392909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Х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000232" y="3643314"/>
          <a:ext cx="321471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839"/>
                <a:gridCol w="401839"/>
                <a:gridCol w="401839"/>
                <a:gridCol w="401839"/>
                <a:gridCol w="401839"/>
                <a:gridCol w="401839"/>
                <a:gridCol w="401839"/>
                <a:gridCol w="401839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786314" y="1428736"/>
          <a:ext cx="428628" cy="2571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</a:tblGrid>
              <a:tr h="36739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6739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6739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6739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6739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6739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6739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57158" y="4214818"/>
            <a:ext cx="8429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1. Учреждения для хранения, обозрения предметов искусства, памятников старины.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57158" y="4572008"/>
            <a:ext cx="8429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2. Работа по извлечению из земли предметов старины.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357158" y="4857760"/>
            <a:ext cx="8429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3.Древняя рукопись.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357158" y="5143512"/>
            <a:ext cx="8429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4.Наука, изучающая древние предметы, сооружения.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357158" y="5429264"/>
            <a:ext cx="8429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5.Хранилище документов.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357158" y="5715016"/>
            <a:ext cx="8429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6.Значимое событие.</a:t>
            </a:r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357158" y="6000768"/>
            <a:ext cx="8429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7.Вещь, свято хранимая в память о прошлом.</a:t>
            </a:r>
            <a:endParaRPr lang="ru-RU" sz="1600" dirty="0"/>
          </a:p>
        </p:txBody>
      </p:sp>
      <p:sp>
        <p:nvSpPr>
          <p:cNvPr id="25" name="Горизонтальный свиток 24"/>
          <p:cNvSpPr/>
          <p:nvPr/>
        </p:nvSpPr>
        <p:spPr>
          <a:xfrm>
            <a:off x="5715008" y="4714884"/>
            <a:ext cx="2857520" cy="1571636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79F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История – наука, изучающая прошлое.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Донского края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FFEFC10-5988-4150-BDB0-4B30C4EDB57F}" type="datetime1">
              <a:rPr lang="ru-RU"/>
              <a:pPr>
                <a:defRPr/>
              </a:pPr>
              <a:t>10.07.2013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154F4-8958-4CE5-967A-B76A907DF2D8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http://aida.ucoz.ru</a:t>
            </a:r>
            <a:endParaRPr lang="ru-RU" dirty="0"/>
          </a:p>
        </p:txBody>
      </p:sp>
      <p:sp>
        <p:nvSpPr>
          <p:cNvPr id="12" name="Лента лицом вниз 11"/>
          <p:cNvSpPr/>
          <p:nvPr/>
        </p:nvSpPr>
        <p:spPr>
          <a:xfrm>
            <a:off x="714348" y="857232"/>
            <a:ext cx="7643866" cy="1071570"/>
          </a:xfrm>
          <a:prstGeom prst="ribbon">
            <a:avLst>
              <a:gd name="adj1" fmla="val 16667"/>
              <a:gd name="adj2" fmla="val 6750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Путешествие по страницам истории Донского края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8" descr="C:\Documents and Settings\Admin\Рабочий стол\20120113_75year_RO_variant 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71678"/>
            <a:ext cx="3929090" cy="428598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214810" y="2071678"/>
            <a:ext cx="44291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...Донской край в древнее время входил в пределы местности, называвшейся у греков </a:t>
            </a:r>
            <a:r>
              <a:rPr lang="ru-RU" sz="1600" dirty="0" err="1" smtClean="0"/>
              <a:t>Скифией</a:t>
            </a:r>
            <a:r>
              <a:rPr lang="ru-RU" sz="1600" dirty="0" smtClean="0"/>
              <a:t> или </a:t>
            </a:r>
            <a:r>
              <a:rPr lang="ru-RU" sz="1600" dirty="0" err="1" smtClean="0"/>
              <a:t>Скитией</a:t>
            </a:r>
            <a:r>
              <a:rPr lang="ru-RU" sz="1600" dirty="0" smtClean="0"/>
              <a:t>, у римлян </a:t>
            </a:r>
            <a:r>
              <a:rPr lang="ru-RU" sz="1600" dirty="0" err="1" smtClean="0"/>
              <a:t>Сцитией</a:t>
            </a:r>
            <a:r>
              <a:rPr lang="ru-RU" sz="1600" dirty="0" smtClean="0"/>
              <a:t>, нередко </a:t>
            </a:r>
            <a:r>
              <a:rPr lang="ru-RU" sz="1600" dirty="0" err="1" smtClean="0"/>
              <a:t>Танаисом</a:t>
            </a:r>
            <a:r>
              <a:rPr lang="ru-RU" sz="1600" dirty="0" smtClean="0"/>
              <a:t>, по реке </a:t>
            </a:r>
            <a:r>
              <a:rPr lang="ru-RU" sz="1600" dirty="0" err="1" smtClean="0"/>
              <a:t>Танаису</a:t>
            </a:r>
            <a:r>
              <a:rPr lang="ru-RU" sz="1600" dirty="0" smtClean="0"/>
              <a:t>, нынешнему Дону, у римских историков І века — </a:t>
            </a:r>
            <a:r>
              <a:rPr lang="ru-RU" sz="1600" dirty="0" err="1" smtClean="0"/>
              <a:t>Сарматией</a:t>
            </a:r>
            <a:r>
              <a:rPr lang="ru-RU" sz="1600" dirty="0" smtClean="0"/>
              <a:t>, у днепровских руссов — Хазарией, у арабов — </a:t>
            </a:r>
            <a:r>
              <a:rPr lang="ru-RU" sz="1600" dirty="0" err="1" smtClean="0"/>
              <a:t>Казарией</a:t>
            </a:r>
            <a:r>
              <a:rPr lang="ru-RU" sz="1600" dirty="0" smtClean="0"/>
              <a:t> и </a:t>
            </a:r>
            <a:r>
              <a:rPr lang="ru-RU" sz="1600" dirty="0" err="1" smtClean="0"/>
              <a:t>Газарией</a:t>
            </a:r>
            <a:r>
              <a:rPr lang="ru-RU" sz="1600" dirty="0" smtClean="0"/>
              <a:t>, у Константина Багрянородного (X в. нашей эры) южное </a:t>
            </a:r>
            <a:r>
              <a:rPr lang="ru-RU" sz="1600" dirty="0" err="1" smtClean="0"/>
              <a:t>Подонье</a:t>
            </a:r>
            <a:r>
              <a:rPr lang="ru-RU" sz="1600" dirty="0" smtClean="0"/>
              <a:t> до Кавказа названо </a:t>
            </a:r>
            <a:r>
              <a:rPr lang="ru-RU" sz="1600" dirty="0" err="1" smtClean="0"/>
              <a:t>Казахией</a:t>
            </a:r>
            <a:r>
              <a:rPr lang="ru-RU" sz="1600" dirty="0" smtClean="0"/>
              <a:t>. По русским летописям ХІV и ХV веков край этот назывался «Полем», нередко «Диким Полем», а с половины ХVІ века московские цари, начиная с Ивана Грозного, все владения казаков называют уже «Доном»...</a:t>
            </a:r>
            <a:endParaRPr lang="ru-RU" sz="1600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Донского края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FFEFC10-5988-4150-BDB0-4B30C4EDB57F}" type="datetime1">
              <a:rPr lang="ru-RU"/>
              <a:pPr>
                <a:defRPr/>
              </a:pPr>
              <a:t>10.07.2013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154F4-8958-4CE5-967A-B76A907DF2D8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http://aida.ucoz.ru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071934" y="1872020"/>
            <a:ext cx="4572000" cy="49859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 smtClean="0"/>
              <a:t>200-100 тыс.лет назад на территории нашего края появились первобытные люди. По мнению ученых, в наши края они переселились из Закавказья, во время ледникового периода. </a:t>
            </a:r>
          </a:p>
          <a:p>
            <a:pPr algn="just"/>
            <a:r>
              <a:rPr lang="ru-RU" sz="1600" dirty="0" smtClean="0"/>
              <a:t>Древние люди обживали благодатные донские берега. Их стоянки обнаружены почти по всему течению реки Дон. </a:t>
            </a:r>
          </a:p>
          <a:p>
            <a:pPr algn="just"/>
            <a:r>
              <a:rPr lang="ru-RU" sz="1600" dirty="0" smtClean="0"/>
              <a:t>Около станицы </a:t>
            </a:r>
            <a:r>
              <a:rPr lang="ru-RU" sz="1600" dirty="0" err="1" smtClean="0"/>
              <a:t>Золотовской</a:t>
            </a:r>
            <a:r>
              <a:rPr lang="ru-RU" sz="1600" dirty="0" smtClean="0"/>
              <a:t>, в Каменной балке близ села </a:t>
            </a:r>
            <a:r>
              <a:rPr lang="ru-RU" sz="1600" dirty="0" err="1"/>
              <a:t>Н</a:t>
            </a:r>
            <a:r>
              <a:rPr lang="ru-RU" sz="1600" dirty="0" err="1" smtClean="0"/>
              <a:t>едвиговки</a:t>
            </a:r>
            <a:r>
              <a:rPr lang="ru-RU" sz="1600" dirty="0" smtClean="0"/>
              <a:t>, учеными – археологами обнаружены следы  древнего жилища, крытого шкурами. Главными занятиями были охота на диких животных – мамонтов, бизонов и оленей, добыча и поддержание огня.</a:t>
            </a:r>
          </a:p>
          <a:p>
            <a:pPr algn="just"/>
            <a:endParaRPr lang="ru-RU" sz="1600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endParaRPr lang="ru-RU" dirty="0"/>
          </a:p>
        </p:txBody>
      </p:sp>
      <p:sp>
        <p:nvSpPr>
          <p:cNvPr id="12" name="Лента лицом вниз 11"/>
          <p:cNvSpPr/>
          <p:nvPr/>
        </p:nvSpPr>
        <p:spPr>
          <a:xfrm>
            <a:off x="714348" y="928670"/>
            <a:ext cx="7643866" cy="642942"/>
          </a:xfrm>
          <a:prstGeom prst="ribbon">
            <a:avLst>
              <a:gd name="adj1" fmla="val 16667"/>
              <a:gd name="adj2" fmla="val 6750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Первые поселения на Дону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8" name="Picture 6" descr="http://romnedcompany.ro/images/early-humans-farming-i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928802"/>
            <a:ext cx="3554560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Донского края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FFEFC10-5988-4150-BDB0-4B30C4EDB57F}" type="datetime1">
              <a:rPr lang="ru-RU"/>
              <a:pPr>
                <a:defRPr/>
              </a:pPr>
              <a:t>10.07.2013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154F4-8958-4CE5-967A-B76A907DF2D8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4429132"/>
            <a:ext cx="835824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В пойме реки </a:t>
            </a:r>
            <a:r>
              <a:rPr lang="ru-RU" sz="1600" dirty="0" err="1" smtClean="0"/>
              <a:t>Миус</a:t>
            </a:r>
            <a:r>
              <a:rPr lang="ru-RU" sz="1600" dirty="0" smtClean="0"/>
              <a:t> расположен ряд стоянок, обитатели которых были рыболовами и охотниками. Две из таких стоянок находятся возле Матвеева Кургана. Здесь археологами были обнаружены каменные и костяные орудия для охоты и выдалбливания лодок из бревен. Некоторые найденные останки раб оказались очень крупными: длина скелета щуки - 80см, сома – 3м.</a:t>
            </a:r>
          </a:p>
          <a:p>
            <a:pPr algn="just"/>
            <a:endParaRPr lang="ru-RU" dirty="0" smtClean="0"/>
          </a:p>
          <a:p>
            <a:endParaRPr lang="ru-RU" dirty="0"/>
          </a:p>
        </p:txBody>
      </p:sp>
      <p:sp>
        <p:nvSpPr>
          <p:cNvPr id="12" name="Лента лицом вниз 11"/>
          <p:cNvSpPr/>
          <p:nvPr/>
        </p:nvSpPr>
        <p:spPr>
          <a:xfrm>
            <a:off x="714348" y="928670"/>
            <a:ext cx="7643866" cy="642942"/>
          </a:xfrm>
          <a:prstGeom prst="ribbon">
            <a:avLst>
              <a:gd name="adj1" fmla="val 16667"/>
              <a:gd name="adj2" fmla="val 6750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Первые поселения на Дону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8434" name="Picture 2" descr="http://rnns.ru/uploads/posts/2010-01/thumbs/1262607538_192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85926"/>
            <a:ext cx="4714908" cy="263480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214942" y="1714488"/>
            <a:ext cx="35719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Постепенно ледник отступил, и суровый климат на Дону сменился более мягким. На месте полярной тундры появились бескрайние леса и степи. Исчезли огромные стада крупных животных. Древние люди, в поисках животных стали менять места обитания. Главный способ существования – охота на мелких животных, рыболовство.</a:t>
            </a:r>
          </a:p>
          <a:p>
            <a:pPr algn="just"/>
            <a:endParaRPr lang="ru-RU" sz="1600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Донского края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FFEFC10-5988-4150-BDB0-4B30C4EDB57F}" type="datetime1">
              <a:rPr lang="ru-RU"/>
              <a:pPr>
                <a:defRPr/>
              </a:pPr>
              <a:t>10.07.2013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154F4-8958-4CE5-967A-B76A907DF2D8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5214950"/>
            <a:ext cx="83582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Есть много мест в Ростовской области, где обнаружены следы жизни древних людей. На берегу Азовского моря, западнее Таганрога, у хутора Рожок обнаружены два поселения древнего человека. </a:t>
            </a:r>
          </a:p>
          <a:p>
            <a:endParaRPr lang="ru-RU" dirty="0"/>
          </a:p>
        </p:txBody>
      </p:sp>
      <p:sp>
        <p:nvSpPr>
          <p:cNvPr id="12" name="Лента лицом вниз 11"/>
          <p:cNvSpPr/>
          <p:nvPr/>
        </p:nvSpPr>
        <p:spPr>
          <a:xfrm>
            <a:off x="714348" y="928670"/>
            <a:ext cx="7643866" cy="642942"/>
          </a:xfrm>
          <a:prstGeom prst="ribbon">
            <a:avLst>
              <a:gd name="adj1" fmla="val 16667"/>
              <a:gd name="adj2" fmla="val 6750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Первые поселения на Дону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00760" y="1785926"/>
            <a:ext cx="25717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Прошли еще тысячелетия, и люди стали обрабатывать землю, научились использовать прирученных животных: быка, овцу, собаку, лошадь. Наряду с кожаными мешками, люди научились пользоваться глиняной посудой, которую обжигали на огне.</a:t>
            </a:r>
            <a:endParaRPr lang="ru-RU" sz="1600" dirty="0"/>
          </a:p>
        </p:txBody>
      </p:sp>
      <p:pic>
        <p:nvPicPr>
          <p:cNvPr id="19458" name="Picture 2" descr="C:\Documents and Settings\Admin\Рабочий стол\7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85926"/>
            <a:ext cx="5000660" cy="3254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Донского края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FFEFC10-5988-4150-BDB0-4B30C4EDB57F}" type="datetime1">
              <a:rPr lang="ru-RU"/>
              <a:pPr>
                <a:defRPr/>
              </a:pPr>
              <a:t>10.07.2013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154F4-8958-4CE5-967A-B76A907DF2D8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12" name="Лента лицом вниз 11"/>
          <p:cNvSpPr/>
          <p:nvPr/>
        </p:nvSpPr>
        <p:spPr>
          <a:xfrm>
            <a:off x="714348" y="928670"/>
            <a:ext cx="7643866" cy="642942"/>
          </a:xfrm>
          <a:prstGeom prst="ribbon">
            <a:avLst>
              <a:gd name="adj1" fmla="val 16667"/>
              <a:gd name="adj2" fmla="val 6750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Кочевые племена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1785926"/>
            <a:ext cx="39290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В нашем краю жили различные племена кочевников – скифы, сарматы, аланы, гунны и др.  Они заселяли </a:t>
            </a:r>
            <a:r>
              <a:rPr lang="ru-RU" sz="1600" dirty="0" err="1" smtClean="0"/>
              <a:t>Подонье</a:t>
            </a:r>
            <a:r>
              <a:rPr lang="ru-RU" sz="1600" dirty="0" smtClean="0"/>
              <a:t> в разные периоды железного века. Кочевники жили большими группами – племенами. Они были скотоводами и кочевали с места на место в поисках пастбищ для скота. Кочевники также были хорошими воинами. </a:t>
            </a:r>
            <a:endParaRPr lang="ru-RU" sz="1600" dirty="0"/>
          </a:p>
        </p:txBody>
      </p:sp>
      <p:pic>
        <p:nvPicPr>
          <p:cNvPr id="20482" name="Picture 2" descr="C:\Documents and Settings\Admin\Рабочий стол\скиф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14488"/>
            <a:ext cx="3806810" cy="250033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71472" y="4357694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Кочуя по степи за своими стадами, племена не имели постоянных поселений и родовых кладбищ. Над могилами умерших они насыпали высокие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курганы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 smtClean="0"/>
              <a:t>На территории нашего края известно немало археологических памятников. Оставленных кочевниками: </a:t>
            </a:r>
            <a:r>
              <a:rPr lang="ru-RU" sz="1600" dirty="0" err="1" smtClean="0"/>
              <a:t>Кобяково</a:t>
            </a:r>
            <a:r>
              <a:rPr lang="ru-RU" sz="1600" dirty="0" smtClean="0"/>
              <a:t> городище близ г.Аксая, курган «</a:t>
            </a:r>
            <a:r>
              <a:rPr lang="ru-RU" sz="1600" dirty="0" err="1" smtClean="0"/>
              <a:t>Хохлач</a:t>
            </a:r>
            <a:r>
              <a:rPr lang="ru-RU" sz="1600" dirty="0" smtClean="0"/>
              <a:t>» в Новочеркасске, могильник «Дачи» по Азовом и др. У станицы Елизаветинской в дельте Дона около 400 курганных захоронений.</a:t>
            </a:r>
            <a:endParaRPr lang="ru-RU" sz="1600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Донского края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FFEFC10-5988-4150-BDB0-4B30C4EDB57F}" type="datetime1">
              <a:rPr lang="ru-RU"/>
              <a:pPr>
                <a:defRPr/>
              </a:pPr>
              <a:t>10.07.2013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154F4-8958-4CE5-967A-B76A907DF2D8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12" name="Лента лицом вниз 11"/>
          <p:cNvSpPr/>
          <p:nvPr/>
        </p:nvSpPr>
        <p:spPr>
          <a:xfrm>
            <a:off x="714348" y="928670"/>
            <a:ext cx="7643866" cy="642942"/>
          </a:xfrm>
          <a:prstGeom prst="ribbon">
            <a:avLst>
              <a:gd name="adj1" fmla="val 16667"/>
              <a:gd name="adj2" fmla="val 6750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Город Танаис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57686" y="1785926"/>
            <a:ext cx="44291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Кочевые племена жили в степях, а по берегам Азовского моря – тогда оно называлось </a:t>
            </a:r>
            <a:r>
              <a:rPr lang="ru-RU" dirty="0" err="1" smtClean="0"/>
              <a:t>Меотидой</a:t>
            </a:r>
            <a:r>
              <a:rPr lang="ru-RU" dirty="0" smtClean="0"/>
              <a:t> – селились греки и строили свои города. Одним из них был город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Танаис</a:t>
            </a:r>
            <a:r>
              <a:rPr lang="ru-RU" dirty="0" smtClean="0"/>
              <a:t>. Он был основан в 70-х годах </a:t>
            </a:r>
            <a:r>
              <a:rPr lang="en-US" dirty="0" smtClean="0"/>
              <a:t>III</a:t>
            </a:r>
            <a:r>
              <a:rPr lang="ru-RU" dirty="0" smtClean="0"/>
              <a:t> века до н.э. на высоком правом берегу Мёртвого Донца в 5 км от места впадения Дона в Азовское море, неподалеку от </a:t>
            </a:r>
            <a:r>
              <a:rPr lang="ru-RU" dirty="0" err="1" smtClean="0"/>
              <a:t>х.Недвиговки</a:t>
            </a:r>
            <a:r>
              <a:rPr lang="ru-RU" dirty="0" smtClean="0"/>
              <a:t>, и просуществовал почти 750 лет.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4643446"/>
            <a:ext cx="82153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Проведя раскопки, ученые – археологи выяснили, как выглядел город Танаис. Это был город-крепость. С трёх сторон он был окружен глубоким рвом, а с четвертой стороны к стенам города подступало море. Дома были построены из природного камня. Жители занимались земледелием, скотоводством, рыболовством и торговлей. </a:t>
            </a:r>
          </a:p>
          <a:p>
            <a:pPr algn="just"/>
            <a:r>
              <a:rPr lang="ru-RU" dirty="0" smtClean="0"/>
              <a:t>Сегодня Танаис – это музей под открытым небом.</a:t>
            </a:r>
            <a:endParaRPr lang="ru-RU" dirty="0"/>
          </a:p>
        </p:txBody>
      </p:sp>
      <p:pic>
        <p:nvPicPr>
          <p:cNvPr id="21506" name="Picture 2" descr="http://travelrostov.ru/wp-content/uploads/2011/09/tanais-gorod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857364"/>
            <a:ext cx="3857616" cy="257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Донского края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FFEFC10-5988-4150-BDB0-4B30C4EDB57F}" type="datetime1">
              <a:rPr lang="ru-RU"/>
              <a:pPr>
                <a:defRPr/>
              </a:pPr>
              <a:t>10.07.2013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154F4-8958-4CE5-967A-B76A907DF2D8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12" name="Лента лицом вниз 11"/>
          <p:cNvSpPr/>
          <p:nvPr/>
        </p:nvSpPr>
        <p:spPr>
          <a:xfrm>
            <a:off x="714348" y="928670"/>
            <a:ext cx="7643866" cy="642942"/>
          </a:xfrm>
          <a:prstGeom prst="ribbon">
            <a:avLst>
              <a:gd name="adj1" fmla="val 16667"/>
              <a:gd name="adj2" fmla="val 6750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Дикое поле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57686" y="1785926"/>
            <a:ext cx="4429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1857364"/>
            <a:ext cx="4286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Греческие города пали под ударами многочисленных кочевых народов, продвигавшихся по донским степям с Востока на Запад. На несколько столетий цветущий край превратился в пустыню, где лишь время от времени останавливались кочевники.</a:t>
            </a:r>
          </a:p>
          <a:p>
            <a:pPr algn="just"/>
            <a:r>
              <a:rPr lang="ru-RU" sz="1600" dirty="0" smtClean="0"/>
              <a:t>В IV веке на донской земле появились авары. </a:t>
            </a:r>
            <a:endParaRPr lang="ru-RU" sz="1600" dirty="0"/>
          </a:p>
        </p:txBody>
      </p:sp>
      <p:pic>
        <p:nvPicPr>
          <p:cNvPr id="23554" name="Picture 2" descr="http://im3-tub-ru.yandex.net/i?id=136062150-41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857364"/>
            <a:ext cx="3257573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71472" y="4143380"/>
            <a:ext cx="80724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Шли годы, десятилетия. Лишь с начала </a:t>
            </a:r>
            <a:r>
              <a:rPr lang="en-US" sz="1600" dirty="0" smtClean="0"/>
              <a:t>VII </a:t>
            </a:r>
            <a:r>
              <a:rPr lang="ru-RU" sz="1600" dirty="0" smtClean="0"/>
              <a:t>века в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Диком поле </a:t>
            </a:r>
            <a:r>
              <a:rPr lang="ru-RU" sz="1600" dirty="0" smtClean="0"/>
              <a:t>стали появляться первые поселения. Аваров сменили хазары, которые основали свои поселения, построили крепость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</a:rPr>
              <a:t>Саркел</a:t>
            </a:r>
            <a:r>
              <a:rPr lang="ru-RU" sz="1600" dirty="0" smtClean="0"/>
              <a:t> ( в переводе с хазарского «</a:t>
            </a:r>
            <a:r>
              <a:rPr lang="ru-RU" sz="1600" dirty="0" err="1" smtClean="0"/>
              <a:t>саркел</a:t>
            </a:r>
            <a:r>
              <a:rPr lang="ru-RU" sz="1600" dirty="0" smtClean="0"/>
              <a:t>» - «белый дом»). Постоянно совершая набеги на южные земли Киевской Руси, они представляли серьёзную угрозу для древнерусского государства.  В Х веке князь Святослав разгромил хазар и разрушил царство Хазарию и крепость </a:t>
            </a:r>
            <a:r>
              <a:rPr lang="ru-RU" sz="1600" dirty="0" err="1" smtClean="0"/>
              <a:t>Саркел</a:t>
            </a:r>
            <a:r>
              <a:rPr lang="ru-RU" sz="1600" dirty="0" smtClean="0"/>
              <a:t>. На территории Дикого поля стали селиться славяне.</a:t>
            </a:r>
            <a:endParaRPr lang="ru-RU" sz="1600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стория  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История  4</Template>
  <TotalTime>373</TotalTime>
  <Words>2232</Words>
  <Application>Microsoft Office PowerPoint</Application>
  <PresentationFormat>Экран (4:3)</PresentationFormat>
  <Paragraphs>266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История  4</vt:lpstr>
      <vt:lpstr>История  Донского края</vt:lpstr>
      <vt:lpstr>Слайд 2</vt:lpstr>
      <vt:lpstr>История Донского края</vt:lpstr>
      <vt:lpstr>История Донского края</vt:lpstr>
      <vt:lpstr>История Донского края</vt:lpstr>
      <vt:lpstr>История Донского края</vt:lpstr>
      <vt:lpstr>История Донского края</vt:lpstr>
      <vt:lpstr>История Донского края</vt:lpstr>
      <vt:lpstr>История Донского края</vt:lpstr>
      <vt:lpstr>История Донского края</vt:lpstr>
      <vt:lpstr>История Донского края</vt:lpstr>
      <vt:lpstr>История Донского края</vt:lpstr>
      <vt:lpstr>История Донского края</vt:lpstr>
      <vt:lpstr>История Донского края</vt:lpstr>
      <vt:lpstr>История Донского края</vt:lpstr>
      <vt:lpstr>История Донского края</vt:lpstr>
      <vt:lpstr>История Донского края</vt:lpstr>
      <vt:lpstr>История Донского края</vt:lpstr>
      <vt:lpstr>Использованные ресурсы: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 Донского края</dc:title>
  <dc:subject>Доноведение</dc:subject>
  <dc:creator>Плотникова О.В.</dc:creator>
  <cp:keywords>история донского края, доноведение , презентация</cp:keywords>
  <cp:lastModifiedBy>User</cp:lastModifiedBy>
  <cp:revision>40</cp:revision>
  <dcterms:created xsi:type="dcterms:W3CDTF">2013-07-09T18:34:10Z</dcterms:created>
  <dcterms:modified xsi:type="dcterms:W3CDTF">2013-07-10T11:00:15Z</dcterms:modified>
  <cp:category>презентация</cp:category>
</cp:coreProperties>
</file>